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9" r:id="rId4"/>
  </p:sldMasterIdLst>
  <p:sldIdLst>
    <p:sldId id="256" r:id="rId5"/>
    <p:sldId id="267" r:id="rId6"/>
    <p:sldId id="257" r:id="rId7"/>
    <p:sldId id="258" r:id="rId8"/>
    <p:sldId id="26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DA51639-B2D6-4652-B8C3-1B4C224A7BA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9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3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4E0BF79-FAC6-4A96-8DE1-F7B82E2E1652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8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0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961B7-6B89-48AB-966F-622E2788EECC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BD3D6FB-79CC-4683-A046-BBE785BA1BED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512B3E8-48F1-4B23-8498-D8A04A81EC9C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5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57002E4-6836-46D1-9DBB-3C27C0DD3A89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3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B334A90-EB03-42F3-8859-2C2B2724C058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8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2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2488-296E-4BA7-ACB0-6B0DD2A19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3258" y="712470"/>
            <a:ext cx="7005484" cy="4445684"/>
          </a:xfrm>
        </p:spPr>
        <p:txBody>
          <a:bodyPr>
            <a:normAutofit/>
          </a:bodyPr>
          <a:lstStyle/>
          <a:p>
            <a:r>
              <a:rPr lang="en-GB" sz="6600" cap="none" dirty="0">
                <a:solidFill>
                  <a:srgbClr val="FFFFFF"/>
                </a:solidFill>
                <a:latin typeface="Twinkl Cursive Looped Thin" panose="02000000000000000000" pitchFamily="2" charset="0"/>
              </a:rPr>
              <a:t>Meet the teachers!</a:t>
            </a:r>
            <a:br>
              <a:rPr lang="en-GB" sz="6600" cap="none" dirty="0">
                <a:solidFill>
                  <a:srgbClr val="FFFFFF"/>
                </a:solidFill>
                <a:latin typeface="Twinkl Cursive Looped Thin" panose="02000000000000000000" pitchFamily="2" charset="0"/>
              </a:rPr>
            </a:br>
            <a:br>
              <a:rPr lang="en-GB" sz="36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Twinkl Cursive Looped Thin" panose="02000000000000000000" pitchFamily="2" charset="0"/>
              </a:rPr>
            </a:br>
            <a:r>
              <a:rPr lang="en-GB" sz="4400" cap="none" dirty="0">
                <a:solidFill>
                  <a:srgbClr val="FFFFFF"/>
                </a:solidFill>
                <a:latin typeface="Twinkl" pitchFamily="2" charset="0"/>
              </a:rPr>
              <a:t>Miss Cousins and Mrs Dean</a:t>
            </a:r>
            <a:br>
              <a:rPr lang="en-GB" sz="6600" cap="none" dirty="0">
                <a:solidFill>
                  <a:srgbClr val="FFFFFF"/>
                </a:solidFill>
                <a:latin typeface="Twinkl Cursive Looped Thin" panose="02000000000000000000" pitchFamily="2" charset="0"/>
              </a:rPr>
            </a:br>
            <a:r>
              <a:rPr lang="en-GB" sz="6600" cap="none" dirty="0">
                <a:solidFill>
                  <a:srgbClr val="FFFFFF"/>
                </a:solidFill>
                <a:latin typeface="Twinkl Cursive Looped Thin" panose="02000000000000000000" pitchFamily="2" charset="0"/>
              </a:rPr>
              <a:t>26.09.22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6674E-C170-4594-90C1-B2E31A74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37" y="712470"/>
            <a:ext cx="49625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E39FD-2483-476C-8233-845C55CA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2349925"/>
            <a:ext cx="2084832" cy="2356187"/>
          </a:xfrm>
        </p:spPr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 Trips / Dates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0B58-56F1-48D0-8B51-36534531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>
                <a:latin typeface="Twinkl" pitchFamily="2" charset="0"/>
              </a:rPr>
              <a:t>Delamere Forest- geography, seasonal change (science) and art</a:t>
            </a:r>
          </a:p>
          <a:p>
            <a:pPr marL="0" indent="0">
              <a:buNone/>
            </a:pPr>
            <a:r>
              <a:rPr lang="en-GB" sz="2800" dirty="0">
                <a:latin typeface="Twinkl" pitchFamily="2" charset="0"/>
              </a:rPr>
              <a:t>  9</a:t>
            </a:r>
            <a:r>
              <a:rPr lang="en-GB" sz="2800" baseline="30000" dirty="0">
                <a:latin typeface="Twinkl" pitchFamily="2" charset="0"/>
              </a:rPr>
              <a:t>th</a:t>
            </a:r>
            <a:r>
              <a:rPr lang="en-GB" sz="2800" dirty="0">
                <a:latin typeface="Twinkl" pitchFamily="2" charset="0"/>
              </a:rPr>
              <a:t> November</a:t>
            </a:r>
          </a:p>
          <a:p>
            <a:r>
              <a:rPr lang="en-GB" sz="2800" dirty="0">
                <a:latin typeface="Twinkl" pitchFamily="2" charset="0"/>
              </a:rPr>
              <a:t>Visiting Davenham Church- belonging and Christmas</a:t>
            </a:r>
          </a:p>
          <a:p>
            <a:pPr marL="0" indent="0">
              <a:buNone/>
            </a:pPr>
            <a:r>
              <a:rPr lang="en-GB" sz="2800" dirty="0">
                <a:latin typeface="Twinkl" pitchFamily="2" charset="0"/>
              </a:rPr>
              <a:t>  1</a:t>
            </a:r>
            <a:r>
              <a:rPr lang="en-GB" sz="2800" baseline="30000" dirty="0">
                <a:latin typeface="Twinkl" pitchFamily="2" charset="0"/>
              </a:rPr>
              <a:t>st</a:t>
            </a:r>
            <a:r>
              <a:rPr lang="en-GB" sz="2800" dirty="0">
                <a:latin typeface="Twinkl" pitchFamily="2" charset="0"/>
              </a:rPr>
              <a:t> December</a:t>
            </a:r>
          </a:p>
          <a:p>
            <a:r>
              <a:rPr lang="en-GB" sz="2800" dirty="0">
                <a:latin typeface="Twinkl" pitchFamily="2" charset="0"/>
              </a:rPr>
              <a:t>Christmas performance KS1-</a:t>
            </a:r>
          </a:p>
          <a:p>
            <a:pPr marL="0" indent="0">
              <a:buNone/>
            </a:pPr>
            <a:r>
              <a:rPr lang="en-GB" sz="2800" dirty="0">
                <a:latin typeface="Twinkl" pitchFamily="2" charset="0"/>
              </a:rPr>
              <a:t> 13</a:t>
            </a:r>
            <a:r>
              <a:rPr lang="en-GB" sz="2800" baseline="30000" dirty="0">
                <a:latin typeface="Twinkl" pitchFamily="2" charset="0"/>
              </a:rPr>
              <a:t>th</a:t>
            </a:r>
            <a:r>
              <a:rPr lang="en-GB" sz="2800" dirty="0">
                <a:latin typeface="Twinkl" pitchFamily="2" charset="0"/>
              </a:rPr>
              <a:t> December 1.30-2.30pm</a:t>
            </a:r>
          </a:p>
          <a:p>
            <a:pPr marL="0" indent="0">
              <a:buNone/>
            </a:pPr>
            <a:r>
              <a:rPr lang="en-GB" sz="2800" dirty="0">
                <a:latin typeface="Twinkl" pitchFamily="2" charset="0"/>
              </a:rPr>
              <a:t> 14</a:t>
            </a:r>
            <a:r>
              <a:rPr lang="en-GB" sz="2800" baseline="30000" dirty="0">
                <a:latin typeface="Twinkl" pitchFamily="2" charset="0"/>
              </a:rPr>
              <a:t>th</a:t>
            </a:r>
            <a:r>
              <a:rPr lang="en-GB" sz="2800" dirty="0">
                <a:latin typeface="Twinkl" pitchFamily="2" charset="0"/>
              </a:rPr>
              <a:t> December 6-7pm</a:t>
            </a:r>
          </a:p>
        </p:txBody>
      </p:sp>
    </p:spTree>
    <p:extLst>
      <p:ext uri="{BB962C8B-B14F-4D97-AF65-F5344CB8AC3E}">
        <p14:creationId xmlns:p14="http://schemas.microsoft.com/office/powerpoint/2010/main" val="42453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804A-7C8A-4DE5-B44C-193F63EF5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2349925"/>
            <a:ext cx="2950464" cy="2456442"/>
          </a:xfrm>
        </p:spPr>
        <p:txBody>
          <a:bodyPr/>
          <a:lstStyle/>
          <a:p>
            <a:r>
              <a:rPr lang="en-GB" sz="4800" dirty="0">
                <a:latin typeface="Twinkl" pitchFamily="2" charset="0"/>
              </a:rPr>
              <a:t>Parent’s   evening</a:t>
            </a:r>
            <a:r>
              <a:rPr lang="en-GB" dirty="0">
                <a:latin typeface="Twinkl Cursive Looped Thin" panose="02000000000000000000" pitchFamily="2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545C1-A75F-4BAB-B8FE-7B94887CA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Twinkl" pitchFamily="2" charset="0"/>
              </a:rPr>
              <a:t>18</a:t>
            </a:r>
            <a:r>
              <a:rPr lang="en-GB" sz="2800" baseline="30000" dirty="0">
                <a:latin typeface="Twinkl" pitchFamily="2" charset="0"/>
              </a:rPr>
              <a:t>th  or</a:t>
            </a:r>
            <a:r>
              <a:rPr lang="en-GB" sz="2800" dirty="0">
                <a:latin typeface="Twinkl" pitchFamily="2" charset="0"/>
              </a:rPr>
              <a:t> 20</a:t>
            </a:r>
            <a:r>
              <a:rPr lang="en-GB" sz="2800" baseline="30000" dirty="0">
                <a:latin typeface="Twinkl" pitchFamily="2" charset="0"/>
              </a:rPr>
              <a:t>th</a:t>
            </a:r>
            <a:r>
              <a:rPr lang="en-GB" sz="2800" dirty="0">
                <a:latin typeface="Twinkl" pitchFamily="2" charset="0"/>
              </a:rPr>
              <a:t> October 3.45-7.15</a:t>
            </a:r>
          </a:p>
          <a:p>
            <a:r>
              <a:rPr lang="en-GB" sz="2800" dirty="0">
                <a:latin typeface="Twinkl" pitchFamily="2" charset="0"/>
              </a:rPr>
              <a:t>Chance to discuss how children have settled into Year 1 so far</a:t>
            </a:r>
          </a:p>
          <a:p>
            <a:r>
              <a:rPr lang="en-GB" sz="2800" dirty="0">
                <a:latin typeface="Twinkl" pitchFamily="2" charset="0"/>
              </a:rPr>
              <a:t>More info will follow nearer the time.</a:t>
            </a:r>
          </a:p>
        </p:txBody>
      </p:sp>
    </p:spTree>
    <p:extLst>
      <p:ext uri="{BB962C8B-B14F-4D97-AF65-F5344CB8AC3E}">
        <p14:creationId xmlns:p14="http://schemas.microsoft.com/office/powerpoint/2010/main" val="3257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59E7-4EEE-4323-80ED-EE671199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2" charset="0"/>
              </a:rPr>
              <a:t>Standardised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C212-AC00-430A-8234-06F2C99E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winkl" pitchFamily="2" charset="0"/>
              </a:rPr>
              <a:t>National test usually in early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winkl" pitchFamily="2" charset="0"/>
              </a:rPr>
              <a:t>Read real and ‘alien’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winkl" pitchFamily="2" charset="0"/>
              </a:rPr>
              <a:t>Covers all sounds in the phonics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Twinkl" pitchFamily="2" charset="0"/>
              </a:rPr>
              <a:t>Results given in end of year report</a:t>
            </a:r>
          </a:p>
          <a:p>
            <a:endParaRPr lang="en-GB" sz="2800" dirty="0">
              <a:latin typeface="Twinkl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85857-E41D-4242-A06A-C39A3319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522" y="4806367"/>
            <a:ext cx="2008863" cy="2097447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5811ED4-0613-4DA6-BF01-5CDC2BC99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28" y="252478"/>
            <a:ext cx="2117557" cy="20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216D-80BD-4551-B139-7315C166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" pitchFamily="2" charset="0"/>
              </a:rPr>
              <a:t>Please note….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5E000-0470-42AD-95E5-F7D075E9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671356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Twinkl" pitchFamily="2" charset="0"/>
              </a:rPr>
              <a:t>123 Magic behaviour system</a:t>
            </a:r>
          </a:p>
          <a:p>
            <a:r>
              <a:rPr lang="en-GB" sz="2800" dirty="0">
                <a:latin typeface="Twinkl" pitchFamily="2" charset="0"/>
              </a:rPr>
              <a:t>Reading diaries in every day</a:t>
            </a:r>
          </a:p>
          <a:p>
            <a:r>
              <a:rPr lang="en-GB" sz="2800" dirty="0">
                <a:latin typeface="Twinkl" pitchFamily="2" charset="0"/>
              </a:rPr>
              <a:t>Water bottles in every day</a:t>
            </a:r>
          </a:p>
          <a:p>
            <a:r>
              <a:rPr lang="en-GB" sz="2800" dirty="0">
                <a:latin typeface="Twinkl" pitchFamily="2" charset="0"/>
              </a:rPr>
              <a:t>PLEASE NAME ALL ITEMS BELONGING TO YOUR CHILD</a:t>
            </a:r>
          </a:p>
          <a:p>
            <a:r>
              <a:rPr lang="en-GB" sz="2800" dirty="0">
                <a:latin typeface="Twinkl" pitchFamily="2" charset="0"/>
              </a:rPr>
              <a:t>Contact you by text, email, diary, face to face or letter</a:t>
            </a:r>
          </a:p>
          <a:p>
            <a:r>
              <a:rPr lang="en-GB" sz="2800" dirty="0">
                <a:latin typeface="Twinkl" pitchFamily="2" charset="0"/>
              </a:rPr>
              <a:t>CELEBRATION FRIDAY- all star of the day children are celebrated on Face Book and photos are shared from the week</a:t>
            </a:r>
          </a:p>
          <a:p>
            <a:r>
              <a:rPr lang="en-GB" sz="2800" dirty="0">
                <a:latin typeface="Twinkl" pitchFamily="2" charset="0"/>
              </a:rPr>
              <a:t>Teacher/Parent partnership- please send a note in, ring the office, catch us at the end of the day if any concerns or questions!</a:t>
            </a:r>
          </a:p>
          <a:p>
            <a:pPr marL="0" indent="0">
              <a:buNone/>
            </a:pPr>
            <a:endParaRPr lang="en-GB" sz="2800" dirty="0">
              <a:latin typeface="Twinkl" pitchFamily="2" charset="0"/>
            </a:endParaRPr>
          </a:p>
        </p:txBody>
      </p:sp>
      <p:pic>
        <p:nvPicPr>
          <p:cNvPr id="2050" name="Picture 2" descr="This contains an image of: Download many hands holding colorful puzzle pieces for free">
            <a:extLst>
              <a:ext uri="{FF2B5EF4-FFF2-40B4-BE49-F238E27FC236}">
                <a16:creationId xmlns:a16="http://schemas.microsoft.com/office/drawing/2014/main" id="{A3C613A6-6AC8-488F-A831-40371FA6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677" y="0"/>
            <a:ext cx="2156492" cy="21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37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4" name="Isosceles Triangle 105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2B94C19D-E7A2-4CDE-A897-35F2BC959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75E99E3F-7A89-4769-AAB0-DC0E42BE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0" name="Freeform 5">
              <a:extLst>
                <a:ext uri="{FF2B5EF4-FFF2-40B4-BE49-F238E27FC236}">
                  <a16:creationId xmlns:a16="http://schemas.microsoft.com/office/drawing/2014/main" id="{E9129042-28FB-49B3-BF09-C0FC7041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6">
              <a:extLst>
                <a:ext uri="{FF2B5EF4-FFF2-40B4-BE49-F238E27FC236}">
                  <a16:creationId xmlns:a16="http://schemas.microsoft.com/office/drawing/2014/main" id="{C857079D-69FB-4AAE-939D-50320676C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7">
              <a:extLst>
                <a:ext uri="{FF2B5EF4-FFF2-40B4-BE49-F238E27FC236}">
                  <a16:creationId xmlns:a16="http://schemas.microsoft.com/office/drawing/2014/main" id="{44E06FFE-2B6E-451F-8584-36CB56B92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8">
              <a:extLst>
                <a:ext uri="{FF2B5EF4-FFF2-40B4-BE49-F238E27FC236}">
                  <a16:creationId xmlns:a16="http://schemas.microsoft.com/office/drawing/2014/main" id="{4A9C3EAA-1C7F-4CBB-80F3-40FAD9629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9">
              <a:extLst>
                <a:ext uri="{FF2B5EF4-FFF2-40B4-BE49-F238E27FC236}">
                  <a16:creationId xmlns:a16="http://schemas.microsoft.com/office/drawing/2014/main" id="{3289920A-A485-4023-84F5-973CB3AF1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0">
              <a:extLst>
                <a:ext uri="{FF2B5EF4-FFF2-40B4-BE49-F238E27FC236}">
                  <a16:creationId xmlns:a16="http://schemas.microsoft.com/office/drawing/2014/main" id="{6B258C87-5B91-45CB-BEAD-B9CD515B3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1">
              <a:extLst>
                <a:ext uri="{FF2B5EF4-FFF2-40B4-BE49-F238E27FC236}">
                  <a16:creationId xmlns:a16="http://schemas.microsoft.com/office/drawing/2014/main" id="{5E8F853B-7045-4974-ADFB-592F01B4CC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2">
              <a:extLst>
                <a:ext uri="{FF2B5EF4-FFF2-40B4-BE49-F238E27FC236}">
                  <a16:creationId xmlns:a16="http://schemas.microsoft.com/office/drawing/2014/main" id="{4307ABD8-4121-4188-A6A8-BF0841F5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13">
              <a:extLst>
                <a:ext uri="{FF2B5EF4-FFF2-40B4-BE49-F238E27FC236}">
                  <a16:creationId xmlns:a16="http://schemas.microsoft.com/office/drawing/2014/main" id="{2E660CAF-84FD-4236-8BD1-570BEBF0D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14">
              <a:extLst>
                <a:ext uri="{FF2B5EF4-FFF2-40B4-BE49-F238E27FC236}">
                  <a16:creationId xmlns:a16="http://schemas.microsoft.com/office/drawing/2014/main" id="{C67DCC6D-C589-411A-83EF-249E925F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15">
              <a:extLst>
                <a:ext uri="{FF2B5EF4-FFF2-40B4-BE49-F238E27FC236}">
                  <a16:creationId xmlns:a16="http://schemas.microsoft.com/office/drawing/2014/main" id="{EF00B7C0-9045-4017-A91E-6129702F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16">
              <a:extLst>
                <a:ext uri="{FF2B5EF4-FFF2-40B4-BE49-F238E27FC236}">
                  <a16:creationId xmlns:a16="http://schemas.microsoft.com/office/drawing/2014/main" id="{25806466-98F7-4333-9BC7-BB44F5E9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17">
              <a:extLst>
                <a:ext uri="{FF2B5EF4-FFF2-40B4-BE49-F238E27FC236}">
                  <a16:creationId xmlns:a16="http://schemas.microsoft.com/office/drawing/2014/main" id="{9E23BC68-3437-491F-BBEA-2DC61316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18">
              <a:extLst>
                <a:ext uri="{FF2B5EF4-FFF2-40B4-BE49-F238E27FC236}">
                  <a16:creationId xmlns:a16="http://schemas.microsoft.com/office/drawing/2014/main" id="{36B9FD89-406D-41F1-ADEF-F74A9B1DF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19">
              <a:extLst>
                <a:ext uri="{FF2B5EF4-FFF2-40B4-BE49-F238E27FC236}">
                  <a16:creationId xmlns:a16="http://schemas.microsoft.com/office/drawing/2014/main" id="{CC0948A3-F3F2-4AA7-B558-4F1E0EBED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20">
              <a:extLst>
                <a:ext uri="{FF2B5EF4-FFF2-40B4-BE49-F238E27FC236}">
                  <a16:creationId xmlns:a16="http://schemas.microsoft.com/office/drawing/2014/main" id="{277408B3-EE29-4600-9011-F83CA3FEA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21">
              <a:extLst>
                <a:ext uri="{FF2B5EF4-FFF2-40B4-BE49-F238E27FC236}">
                  <a16:creationId xmlns:a16="http://schemas.microsoft.com/office/drawing/2014/main" id="{2E4DE87A-3195-410F-A185-3E41350B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22">
              <a:extLst>
                <a:ext uri="{FF2B5EF4-FFF2-40B4-BE49-F238E27FC236}">
                  <a16:creationId xmlns:a16="http://schemas.microsoft.com/office/drawing/2014/main" id="{4372AC40-5D77-44AE-A395-853703161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23">
              <a:extLst>
                <a:ext uri="{FF2B5EF4-FFF2-40B4-BE49-F238E27FC236}">
                  <a16:creationId xmlns:a16="http://schemas.microsoft.com/office/drawing/2014/main" id="{74BF19D7-D76B-41DB-8E7B-644E15863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2E95FE-D636-4968-890A-6BAC43344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44"/>
          <a:stretch/>
        </p:blipFill>
        <p:spPr bwMode="auto">
          <a:xfrm>
            <a:off x="20" y="10"/>
            <a:ext cx="6745008" cy="685776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21B67326-1D79-49D3-9B25-28080FDF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D9FBAF07-4DBD-469A-AA51-A4A5E73F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Isosceles Triangle 39">
              <a:extLst>
                <a:ext uri="{FF2B5EF4-FFF2-40B4-BE49-F238E27FC236}">
                  <a16:creationId xmlns:a16="http://schemas.microsoft.com/office/drawing/2014/main" id="{B5B72DC2-A0AE-4085-87CB-F3401BB33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0406CCDB-6E4B-4E06-9660-473F64643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562486-26B2-4F7C-AC81-D5D96C32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Twinkl" pitchFamily="2" charset="0"/>
              </a:rPr>
              <a:t>Here’s to a fantastic year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74BD6-7D82-4DBB-9413-3183449D2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645" y="4202728"/>
            <a:ext cx="3654568" cy="1026125"/>
          </a:xfrm>
        </p:spPr>
        <p:txBody>
          <a:bodyPr vert="horz" lIns="91440" tIns="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winkl" pitchFamily="2" charset="0"/>
              </a:rPr>
              <a:t>Thanks for your support!</a:t>
            </a:r>
          </a:p>
        </p:txBody>
      </p:sp>
    </p:spTree>
    <p:extLst>
      <p:ext uri="{BB962C8B-B14F-4D97-AF65-F5344CB8AC3E}">
        <p14:creationId xmlns:p14="http://schemas.microsoft.com/office/powerpoint/2010/main" val="34941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97B5-6A13-4B06-83DB-41A817EBC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inkl Cursive Looped Thin" panose="02000000000000000000" pitchFamily="2" charset="0"/>
              </a:rPr>
              <a:t>First of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F1921-DEB1-481F-91A3-FFD844F2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175" y="195072"/>
            <a:ext cx="6281873" cy="245644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winkl Cursive Looped Thin" panose="02000000000000000000" pitchFamily="2" charset="0"/>
              </a:rPr>
              <a:t>What an amazing first three weeks we’ve had.</a:t>
            </a:r>
          </a:p>
          <a:p>
            <a:r>
              <a:rPr lang="en-GB" sz="2800" dirty="0">
                <a:latin typeface="Twinkl Cursive Looped Thin" panose="02000000000000000000" pitchFamily="2" charset="0"/>
              </a:rPr>
              <a:t>Children have settled and cracked on with Year 1 so well.</a:t>
            </a:r>
          </a:p>
          <a:p>
            <a:endParaRPr lang="en-GB" sz="2800" dirty="0">
              <a:latin typeface="Twinkl Cursive Looped Thi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331016-8BE8-4786-9D84-95EDC7BC4D4B}"/>
              </a:ext>
            </a:extLst>
          </p:cNvPr>
          <p:cNvSpPr txBox="1"/>
          <p:nvPr/>
        </p:nvSpPr>
        <p:spPr>
          <a:xfrm>
            <a:off x="4962144" y="2349925"/>
            <a:ext cx="2987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Strengths in Year 1: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Twinkl" pitchFamily="2" charset="0"/>
              </a:rPr>
              <a:t>Confidence and chatter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Twinkl" pitchFamily="2" charset="0"/>
              </a:rPr>
              <a:t>Curiosity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Twinkl" pitchFamily="2" charset="0"/>
              </a:rPr>
              <a:t>Good general knowledge of the world around 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Twinkl" pitchFamily="2" charset="0"/>
              </a:rPr>
              <a:t>Reading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Twinkl" pitchFamily="2" charset="0"/>
              </a:rPr>
              <a:t>Good understanding of number and place value to 10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B22B5-AB88-493D-B550-FED9A27731EC}"/>
              </a:ext>
            </a:extLst>
          </p:cNvPr>
          <p:cNvSpPr txBox="1"/>
          <p:nvPr/>
        </p:nvSpPr>
        <p:spPr>
          <a:xfrm>
            <a:off x="8156448" y="2349925"/>
            <a:ext cx="3267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Areas to improve: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latin typeface="Twinkl" pitchFamily="2" charset="0"/>
              </a:rPr>
              <a:t>Listening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latin typeface="Twinkl" pitchFamily="2" charset="0"/>
              </a:rPr>
              <a:t>Handwriting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latin typeface="Twinkl" pitchFamily="2" charset="0"/>
              </a:rPr>
              <a:t>Spelling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>
                <a:latin typeface="Twinkl" pitchFamily="2" charset="0"/>
              </a:rPr>
              <a:t>Writing numbers</a:t>
            </a:r>
            <a:endParaRPr lang="en-GB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2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EAAD00-5EF4-4642-A5F5-9616D063CA43}"/>
              </a:ext>
            </a:extLst>
          </p:cNvPr>
          <p:cNvSpPr txBox="1"/>
          <p:nvPr/>
        </p:nvSpPr>
        <p:spPr>
          <a:xfrm>
            <a:off x="1158240" y="2645664"/>
            <a:ext cx="2987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Term 1-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RWI, English (reading and writing) and Maths every morning.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Then we are blocking foundation subjects in the afternoon.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5D800-C6B2-479C-BDD5-E72C7932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527" y="554926"/>
            <a:ext cx="7435243" cy="49757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4E56344-6AD5-430F-83A7-216D069C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132EEE-13ED-45CD-970C-2276DE9DBC5F}"/>
              </a:ext>
            </a:extLst>
          </p:cNvPr>
          <p:cNvSpPr txBox="1"/>
          <p:nvPr/>
        </p:nvSpPr>
        <p:spPr>
          <a:xfrm>
            <a:off x="881487" y="2409006"/>
            <a:ext cx="2893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This is the timetable we have recently been following.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2" charset="0"/>
              </a:rPr>
              <a:t>As the foundation unit focus changes, the afternoons will be different. E.g. change from science to history.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E5386-4DE7-4393-A9F0-4B37AC85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999" y="702400"/>
            <a:ext cx="8157943" cy="47596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FB491D2-CA9B-4E4E-815C-339A6195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2732393" cy="245644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4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1E78C-0AF7-4F33-A34A-EC9C27EE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393" y="2605957"/>
            <a:ext cx="2865120" cy="1917275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Twinkl" pitchFamily="2" charset="0"/>
              </a:rPr>
              <a:t>Additional     Adults</a:t>
            </a:r>
            <a:r>
              <a:rPr lang="en-GB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BF75-9F20-4722-9E9A-AAE5EDB5F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Twinkl" pitchFamily="2" charset="0"/>
              </a:rPr>
              <a:t>Miss Eccles- Monday to Friday </a:t>
            </a:r>
          </a:p>
          <a:p>
            <a:pPr marL="0" indent="0">
              <a:buNone/>
            </a:pPr>
            <a:r>
              <a:rPr lang="en-GB" sz="2800" dirty="0">
                <a:latin typeface="Twinkl" pitchFamily="2" charset="0"/>
              </a:rPr>
              <a:t>  (apart from Thursday afternoon)</a:t>
            </a:r>
            <a:r>
              <a:rPr lang="en-GB" sz="2800" dirty="0">
                <a:latin typeface="Twinkl Cursive Looped Thin" panose="02000000000000000000" pitchFamily="2" charset="0"/>
              </a:rPr>
              <a:t>.</a:t>
            </a:r>
          </a:p>
          <a:p>
            <a:r>
              <a:rPr lang="en-GB" sz="2800" dirty="0">
                <a:latin typeface="Twinkl" pitchFamily="2" charset="0"/>
              </a:rPr>
              <a:t>Mrs Akers- PSCHE/Music- Tuesday afternoon 1 hour</a:t>
            </a:r>
          </a:p>
          <a:p>
            <a:r>
              <a:rPr lang="en-GB" sz="2800" dirty="0">
                <a:latin typeface="Twinkl" pitchFamily="2" charset="0"/>
              </a:rPr>
              <a:t>Miss Bevan- leads P.E. Tuesday afternoon</a:t>
            </a:r>
          </a:p>
          <a:p>
            <a:r>
              <a:rPr lang="en-GB" sz="2800" dirty="0">
                <a:latin typeface="Twinkl" pitchFamily="2" charset="0"/>
              </a:rPr>
              <a:t>Mrs Dean- covers Miss Eccles (Thursday afternoon)</a:t>
            </a:r>
          </a:p>
        </p:txBody>
      </p:sp>
    </p:spTree>
    <p:extLst>
      <p:ext uri="{BB962C8B-B14F-4D97-AF65-F5344CB8AC3E}">
        <p14:creationId xmlns:p14="http://schemas.microsoft.com/office/powerpoint/2010/main" val="4101127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4F53-9329-47A0-ACA7-E7AE6122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winkl" pitchFamily="2" charset="0"/>
              </a:rPr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281A-9AEB-4D4A-A495-8F8FE986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831" y="475488"/>
            <a:ext cx="6281873" cy="5248622"/>
          </a:xfrm>
        </p:spPr>
        <p:txBody>
          <a:bodyPr>
            <a:normAutofit fontScale="62500" lnSpcReduction="20000"/>
          </a:bodyPr>
          <a:lstStyle/>
          <a:p>
            <a:r>
              <a:rPr lang="en-GB" sz="2800" dirty="0">
                <a:latin typeface="Twinkl" pitchFamily="2" charset="0"/>
              </a:rPr>
              <a:t>Reading books are either RWI level books, or Rainbow book bands which correlate to RWI level.</a:t>
            </a:r>
          </a:p>
          <a:p>
            <a:r>
              <a:rPr lang="en-GB" sz="2800" dirty="0">
                <a:latin typeface="Twinkl" pitchFamily="2" charset="0"/>
              </a:rPr>
              <a:t>Children will be assessed on their RWI sound knowledge at the end of each half term.</a:t>
            </a:r>
          </a:p>
          <a:p>
            <a:r>
              <a:rPr lang="en-GB" sz="2800" dirty="0">
                <a:latin typeface="Twinkl" pitchFamily="2" charset="0"/>
              </a:rPr>
              <a:t>Children should be able to read their home books fluently – at their level.</a:t>
            </a:r>
          </a:p>
          <a:p>
            <a:r>
              <a:rPr lang="en-GB" sz="2800" dirty="0">
                <a:latin typeface="Twinkl" pitchFamily="2" charset="0"/>
              </a:rPr>
              <a:t>Your child should read at home AT LEAST 3 times a week- diaries to be signed and a comment added if necessary. The diaries are checked EACH DAY and books are changed on a Friday. House points are given for children who read regularly.</a:t>
            </a:r>
          </a:p>
          <a:p>
            <a:r>
              <a:rPr lang="en-GB" sz="2800" dirty="0">
                <a:latin typeface="Twinkl" pitchFamily="2" charset="0"/>
              </a:rPr>
              <a:t>10 book challenge- introduced after half term</a:t>
            </a:r>
          </a:p>
          <a:p>
            <a:r>
              <a:rPr lang="en-GB" sz="2800" dirty="0">
                <a:latin typeface="Twinkl" pitchFamily="2" charset="0"/>
              </a:rPr>
              <a:t>Please encourage your child to read signs around them, menus, notes etc. Any reading is important practise!</a:t>
            </a:r>
          </a:p>
          <a:p>
            <a:r>
              <a:rPr lang="en-GB" sz="2800" dirty="0">
                <a:latin typeface="Twinkl" pitchFamily="2" charset="0"/>
              </a:rPr>
              <a:t>AND, of course, bedtime stories are just THE BEST experience for your child, and for you!</a:t>
            </a:r>
          </a:p>
        </p:txBody>
      </p:sp>
    </p:spTree>
    <p:extLst>
      <p:ext uri="{BB962C8B-B14F-4D97-AF65-F5344CB8AC3E}">
        <p14:creationId xmlns:p14="http://schemas.microsoft.com/office/powerpoint/2010/main" val="2241082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4F53-9329-47A0-ACA7-E7AE6122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winkl" pitchFamily="2" charset="0"/>
              </a:rPr>
              <a:t>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8281A-9AEB-4D4A-A495-8F8FE9869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Twinkl" pitchFamily="2" charset="0"/>
              </a:rPr>
              <a:t>Change in Year 1- print</a:t>
            </a:r>
          </a:p>
          <a:p>
            <a:r>
              <a:rPr lang="en-GB" sz="2800" dirty="0">
                <a:latin typeface="Twinkl" pitchFamily="2" charset="0"/>
              </a:rPr>
              <a:t>Taught at least 3x a week </a:t>
            </a:r>
          </a:p>
          <a:p>
            <a:r>
              <a:rPr lang="en-GB" sz="2800" dirty="0">
                <a:latin typeface="Twinkl" pitchFamily="2" charset="0"/>
              </a:rPr>
              <a:t>Practiced regularly- linked to RWI sounds</a:t>
            </a:r>
          </a:p>
          <a:p>
            <a:r>
              <a:rPr lang="en-GB" sz="2800" dirty="0">
                <a:latin typeface="Twinkl" pitchFamily="2" charset="0"/>
              </a:rPr>
              <a:t>This font is what it should look like! </a:t>
            </a:r>
          </a:p>
        </p:txBody>
      </p:sp>
    </p:spTree>
    <p:extLst>
      <p:ext uri="{BB962C8B-B14F-4D97-AF65-F5344CB8AC3E}">
        <p14:creationId xmlns:p14="http://schemas.microsoft.com/office/powerpoint/2010/main" val="348654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0993-DA8D-4BC5-9BF7-A6E619D6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2" charset="0"/>
              </a:rPr>
              <a:t>P.E.</a:t>
            </a:r>
            <a:r>
              <a:rPr lang="en-GB" dirty="0">
                <a:latin typeface="Twinkl Cursive Looped Thin" panose="02000000000000000000" pitchFamily="2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CF8B-2733-499D-A798-639A9DAE7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425234"/>
            <a:ext cx="6281873" cy="5248622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>
                <a:latin typeface="Twinkl" pitchFamily="2" charset="0"/>
              </a:rPr>
              <a:t>Tuesday and Thursday afternoons</a:t>
            </a:r>
          </a:p>
          <a:p>
            <a:r>
              <a:rPr lang="en-GB" sz="2800" dirty="0">
                <a:latin typeface="Twinkl" pitchFamily="2" charset="0"/>
              </a:rPr>
              <a:t>Miss Bevan (sports coach) to lead on Tuesdays in the hall. Mrs Dean to teach outdoor P.E. on a Thursday (this may change to a Wednesday, but we will let you know in plenty of time)</a:t>
            </a:r>
          </a:p>
          <a:p>
            <a:r>
              <a:rPr lang="en-GB" sz="2800" dirty="0">
                <a:latin typeface="Twinkl" pitchFamily="2" charset="0"/>
              </a:rPr>
              <a:t>Kit is to be worn into school on these days. Children can also come in their kit if they have a sports club after school. Please make sure everything is named!</a:t>
            </a:r>
          </a:p>
          <a:p>
            <a:r>
              <a:rPr lang="en-GB" sz="2800" dirty="0">
                <a:latin typeface="Twinkl" pitchFamily="2" charset="0"/>
              </a:rPr>
              <a:t>Winter kit as well as indoor kit.</a:t>
            </a:r>
            <a:r>
              <a:rPr lang="en-GB" sz="2800" dirty="0">
                <a:latin typeface="Twinkl Cursive Looped Thi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79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2F75-D0DC-421F-A684-5FE9938F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" pitchFamily="2" charset="0"/>
              </a:rPr>
              <a:t>  Homework</a:t>
            </a:r>
            <a:r>
              <a:rPr lang="en-GB" dirty="0">
                <a:latin typeface="Twinkl Cursive Looped Thin" panose="02000000000000000000" pitchFamily="2" charset="0"/>
              </a:rPr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1A2A3-1F58-474E-91F3-0C7EE72C9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>
                <a:latin typeface="Twinkl" pitchFamily="2" charset="0"/>
              </a:rPr>
              <a:t>RWI sounds- a pack will be sent home for you to practice with your child, ideally twice a week. PACKS GIVEN OUT AT MEETING.</a:t>
            </a:r>
          </a:p>
          <a:p>
            <a:r>
              <a:rPr lang="en-GB" sz="2800" dirty="0">
                <a:latin typeface="Twinkl" pitchFamily="2" charset="0"/>
              </a:rPr>
              <a:t>Reading at least 3 times a week</a:t>
            </a:r>
          </a:p>
          <a:p>
            <a:r>
              <a:rPr lang="en-GB" sz="2800" dirty="0">
                <a:latin typeface="Twinkl" pitchFamily="2" charset="0"/>
              </a:rPr>
              <a:t>Maths Passports-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Twinkl" pitchFamily="2" charset="0"/>
              </a:rPr>
              <a:t>They list a number of objectives to support the </a:t>
            </a:r>
            <a:r>
              <a:rPr lang="en-GB" sz="2000" dirty="0" err="1">
                <a:latin typeface="Twinkl" pitchFamily="2" charset="0"/>
              </a:rPr>
              <a:t>Yr</a:t>
            </a:r>
            <a:r>
              <a:rPr lang="en-GB" sz="2000" dirty="0">
                <a:latin typeface="Twinkl" pitchFamily="2" charset="0"/>
              </a:rPr>
              <a:t> 1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GB" sz="2000" dirty="0">
                <a:latin typeface="Twinkl" pitchFamily="2" charset="0"/>
              </a:rPr>
              <a:t>    curriculum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Twinkl" pitchFamily="2" charset="0"/>
              </a:rPr>
              <a:t>The children are asked to work through the tasks </a:t>
            </a:r>
          </a:p>
          <a:p>
            <a:pPr>
              <a:lnSpc>
                <a:spcPct val="95000"/>
              </a:lnSpc>
            </a:pPr>
            <a:r>
              <a:rPr lang="en-GB" sz="2000" dirty="0">
                <a:latin typeface="Twinkl" pitchFamily="2" charset="0"/>
              </a:rPr>
              <a:t>We will check the children’s progress in school and after 3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GB" sz="2000" dirty="0">
                <a:latin typeface="Twinkl" pitchFamily="2" charset="0"/>
              </a:rPr>
              <a:t>   correct attempts at the objective, a sticker will be given</a:t>
            </a:r>
          </a:p>
          <a:p>
            <a:r>
              <a:rPr lang="en-GB" sz="2800" dirty="0">
                <a:latin typeface="Twinkl" pitchFamily="2" charset="0"/>
              </a:rPr>
              <a:t>Maths-based online courses- Mathletics and  </a:t>
            </a:r>
            <a:r>
              <a:rPr lang="en-GB" sz="2800" dirty="0" err="1">
                <a:latin typeface="Twinkl" pitchFamily="2" charset="0"/>
              </a:rPr>
              <a:t>Numbots</a:t>
            </a:r>
            <a:r>
              <a:rPr lang="en-GB" sz="2800" dirty="0">
                <a:latin typeface="Twinkl" pitchFamily="2" charset="0"/>
              </a:rPr>
              <a:t>- all codes are in reading diaries.</a:t>
            </a:r>
          </a:p>
        </p:txBody>
      </p:sp>
    </p:spTree>
    <p:extLst>
      <p:ext uri="{BB962C8B-B14F-4D97-AF65-F5344CB8AC3E}">
        <p14:creationId xmlns:p14="http://schemas.microsoft.com/office/powerpoint/2010/main" val="414766698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C811DD74E7F147BCDF303322A6A757" ma:contentTypeVersion="11" ma:contentTypeDescription="Create a new document." ma:contentTypeScope="" ma:versionID="ba8c4b6bc68b18c18e753d3fa7b2778d">
  <xsd:schema xmlns:xsd="http://www.w3.org/2001/XMLSchema" xmlns:xs="http://www.w3.org/2001/XMLSchema" xmlns:p="http://schemas.microsoft.com/office/2006/metadata/properties" xmlns:ns3="9d1f029f-c07f-441e-ab08-948218351125" targetNamespace="http://schemas.microsoft.com/office/2006/metadata/properties" ma:root="true" ma:fieldsID="62c981ee1f439f3f1b16d6f37c843caa" ns3:_="">
    <xsd:import namespace="9d1f029f-c07f-441e-ab08-9482183511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f029f-c07f-441e-ab08-9482183511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EBE72-392A-4172-83F3-EA360FF8CA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904CD-DF95-4538-AA66-410881C98B4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d1f029f-c07f-441e-ab08-9482183511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1B4140-1301-4180-9F5E-6D38EE178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1f029f-c07f-441e-ab08-948218351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665</TotalTime>
  <Words>736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 Light</vt:lpstr>
      <vt:lpstr>Rockwell</vt:lpstr>
      <vt:lpstr>Twinkl</vt:lpstr>
      <vt:lpstr>Twinkl Cursive Looped Thin</vt:lpstr>
      <vt:lpstr>Wingdings</vt:lpstr>
      <vt:lpstr>Atlas</vt:lpstr>
      <vt:lpstr>Meet the teachers!  Miss Cousins and Mrs Dean 26.09.22</vt:lpstr>
      <vt:lpstr>First of all…</vt:lpstr>
      <vt:lpstr>PowerPoint Presentation</vt:lpstr>
      <vt:lpstr>PowerPoint Presentation</vt:lpstr>
      <vt:lpstr>Additional     Adults  </vt:lpstr>
      <vt:lpstr>Reading</vt:lpstr>
      <vt:lpstr>Handwriting</vt:lpstr>
      <vt:lpstr>P.E. </vt:lpstr>
      <vt:lpstr>  Homework  </vt:lpstr>
      <vt:lpstr> Trips / Dates </vt:lpstr>
      <vt:lpstr>Parent’s   evening </vt:lpstr>
      <vt:lpstr>Standardised Assessment</vt:lpstr>
      <vt:lpstr>Please note….</vt:lpstr>
      <vt:lpstr>Here’s to a fantastic year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Mrs Cobb 07.09.22</dc:title>
  <dc:creator>Lizzie Cobb</dc:creator>
  <cp:lastModifiedBy>Leftwich Primary Head</cp:lastModifiedBy>
  <cp:revision>10</cp:revision>
  <dcterms:created xsi:type="dcterms:W3CDTF">2022-09-06T13:08:58Z</dcterms:created>
  <dcterms:modified xsi:type="dcterms:W3CDTF">2022-09-28T08:06:56Z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0x010100D4C811DD74E7F147BCDF303322A6A757</vt:lpwstr>
  </property>
</Properties>
</file>