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Dutton" initials="KD" lastIdx="1" clrIdx="0">
    <p:extLst>
      <p:ext uri="{19B8F6BF-5375-455C-9EA6-DF929625EA0E}">
        <p15:presenceInfo xmlns:p15="http://schemas.microsoft.com/office/powerpoint/2012/main" userId="S-1-5-21-260929753-1735614600-905324192-11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685D18-D0C2-A74A-BF38-3E7AB7846D0F}" v="34" dt="2021-06-07T13:44:00.776"/>
    <p1510:client id="{3A9A5082-F833-8942-0F17-55D732700BD2}" v="26" dt="2020-06-11T10:24:18.303"/>
    <p1510:client id="{530CFCB0-E99F-56CA-1AF2-019140161176}" v="6" dt="2021-06-15T14:47:40.770"/>
    <p1510:client id="{84637BEB-1F32-5A38-F4A4-287AD3FEE909}" v="48" dt="2021-06-16T16:09:26.767"/>
    <p1510:client id="{8BE4CAD4-204B-81D4-B07E-A1EE8F526E82}" v="2" dt="2020-07-01T14:03:15.975"/>
    <p1510:client id="{BC01AA63-9AB0-B787-5E3D-1C91BBF7C2B0}" v="15" dt="2020-06-11T10:30:41.956"/>
    <p1510:client id="{CA0A0620-5C7F-F7C0-4D62-7EFD343A8DC7}" v="124" dt="2020-06-23T14:42:50.019"/>
    <p1510:client id="{D066BFCD-CA45-70C1-9B63-D15329190061}" v="2" dt="2020-06-30T14:47:45.553"/>
    <p1510:client id="{F0FB9D82-31CC-BA59-6041-AE5BD13FB321}" v="1568" dt="2021-06-07T13:14:53.021"/>
    <p1510:client id="{F5898697-3D48-B49E-6CB9-2C1A490BBC8D}" v="1152" dt="2020-06-29T14:29:13.0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08T14:52:08.389" idx="1">
    <p:pos x="4861" y="326"/>
    <p:text/>
    <p:extLst>
      <p:ext uri="{C676402C-5697-4E1C-873F-D02D1690AC5C}">
        <p15:threadingInfo xmlns:p15="http://schemas.microsoft.com/office/powerpoint/2012/main" timeZoneBias="-6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7FEBB09D-9C89-4A84-8C43-9B505CCB8FE2}" type="datetimeFigureOut">
              <a:rPr lang="en-GB" smtClean="0"/>
              <a:t>06/06/2023</a:t>
            </a:fld>
            <a:endParaRPr lang="en-GB"/>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GB"/>
          </a:p>
        </p:txBody>
      </p:sp>
      <p:sp>
        <p:nvSpPr>
          <p:cNvPr id="6" name="Slide Number Placeholder 5"/>
          <p:cNvSpPr>
            <a:spLocks noGrp="1"/>
          </p:cNvSpPr>
          <p:nvPr>
            <p:ph type="sldNum" sz="quarter" idx="12"/>
          </p:nvPr>
        </p:nvSpPr>
        <p:spPr>
          <a:xfrm>
            <a:off x="10469880" y="320040"/>
            <a:ext cx="914400" cy="320040"/>
          </a:xfrm>
        </p:spPr>
        <p:txBody>
          <a:bodyPr/>
          <a:lstStyle/>
          <a:p>
            <a:fld id="{FB34B11F-7D22-4409-8A73-EE53346935AF}" type="slidenum">
              <a:rPr lang="en-GB" smtClean="0"/>
              <a:t>‹#›</a:t>
            </a:fld>
            <a:endParaRPr lang="en-GB"/>
          </a:p>
        </p:txBody>
      </p:sp>
    </p:spTree>
    <p:extLst>
      <p:ext uri="{BB962C8B-B14F-4D97-AF65-F5344CB8AC3E}">
        <p14:creationId xmlns:p14="http://schemas.microsoft.com/office/powerpoint/2010/main" val="1724823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EBB09D-9C89-4A84-8C43-9B505CCB8FE2}" type="datetimeFigureOut">
              <a:rPr lang="en-GB" smtClean="0"/>
              <a:t>06/06/2023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34B11F-7D22-4409-8A73-EE53346935AF}" type="slidenum">
              <a:rPr lang="en-GB" smtClean="0"/>
              <a:t>‹#›</a:t>
            </a:fld>
            <a:endParaRPr lang="en-GB"/>
          </a:p>
        </p:txBody>
      </p:sp>
    </p:spTree>
    <p:extLst>
      <p:ext uri="{BB962C8B-B14F-4D97-AF65-F5344CB8AC3E}">
        <p14:creationId xmlns:p14="http://schemas.microsoft.com/office/powerpoint/2010/main" val="2012648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4672" y="320040"/>
            <a:ext cx="3657600" cy="320040"/>
          </a:xfrm>
        </p:spPr>
        <p:txBody>
          <a:bodyPr/>
          <a:lstStyle/>
          <a:p>
            <a:fld id="{7FEBB09D-9C89-4A84-8C43-9B505CCB8FE2}" type="datetimeFigureOut">
              <a:rPr lang="en-GB" smtClean="0"/>
              <a:t>06/06/2023</a:t>
            </a:fld>
            <a:endParaRPr lang="en-GB"/>
          </a:p>
        </p:txBody>
      </p:sp>
      <p:sp>
        <p:nvSpPr>
          <p:cNvPr id="5" name="Footer Placeholder 4"/>
          <p:cNvSpPr>
            <a:spLocks noGrp="1"/>
          </p:cNvSpPr>
          <p:nvPr>
            <p:ph type="ftr" sz="quarter" idx="11"/>
          </p:nvPr>
        </p:nvSpPr>
        <p:spPr>
          <a:xfrm>
            <a:off x="804672" y="6227064"/>
            <a:ext cx="10588752" cy="320040"/>
          </a:xfrm>
        </p:spPr>
        <p:txBody>
          <a:bodyPr/>
          <a:lstStyle/>
          <a:p>
            <a:endParaRPr lang="en-GB"/>
          </a:p>
        </p:txBody>
      </p:sp>
      <p:sp>
        <p:nvSpPr>
          <p:cNvPr id="6" name="Slide Number Placeholder 5"/>
          <p:cNvSpPr>
            <a:spLocks noGrp="1"/>
          </p:cNvSpPr>
          <p:nvPr>
            <p:ph type="sldNum" sz="quarter" idx="12"/>
          </p:nvPr>
        </p:nvSpPr>
        <p:spPr>
          <a:xfrm>
            <a:off x="10469880" y="320040"/>
            <a:ext cx="914400" cy="320040"/>
          </a:xfrm>
        </p:spPr>
        <p:txBody>
          <a:bodyPr/>
          <a:lstStyle/>
          <a:p>
            <a:fld id="{FB34B11F-7D22-4409-8A73-EE53346935AF}" type="slidenum">
              <a:rPr lang="en-GB" smtClean="0"/>
              <a:t>‹#›</a:t>
            </a:fld>
            <a:endParaRPr lang="en-GB"/>
          </a:p>
        </p:txBody>
      </p:sp>
    </p:spTree>
    <p:extLst>
      <p:ext uri="{BB962C8B-B14F-4D97-AF65-F5344CB8AC3E}">
        <p14:creationId xmlns:p14="http://schemas.microsoft.com/office/powerpoint/2010/main" val="2617733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p>
        </p:txBody>
      </p:sp>
      <p:sp>
        <p:nvSpPr>
          <p:cNvPr id="3" name="Content Placeholder 2"/>
          <p:cNvSpPr>
            <a:spLocks noGrp="1"/>
          </p:cNvSpPr>
          <p:nvPr>
            <p:ph idx="1"/>
          </p:nvPr>
        </p:nvSpPr>
        <p:spPr>
          <a:xfrm>
            <a:off x="5118447"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EBB09D-9C89-4A84-8C43-9B505CCB8FE2}" type="datetimeFigureOut">
              <a:rPr lang="en-GB" smtClean="0"/>
              <a:t>06/06/2023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34B11F-7D22-4409-8A73-EE53346935AF}" type="slidenum">
              <a:rPr lang="en-GB" smtClean="0"/>
              <a:t>‹#›</a:t>
            </a:fld>
            <a:endParaRPr lang="en-GB"/>
          </a:p>
        </p:txBody>
      </p:sp>
    </p:spTree>
    <p:extLst>
      <p:ext uri="{BB962C8B-B14F-4D97-AF65-F5344CB8AC3E}">
        <p14:creationId xmlns:p14="http://schemas.microsoft.com/office/powerpoint/2010/main" val="3840118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7FEBB09D-9C89-4A84-8C43-9B505CCB8FE2}" type="datetimeFigureOut">
              <a:rPr lang="en-GB" smtClean="0"/>
              <a:t>06/06/2023</a:t>
            </a:fld>
            <a:endParaRPr lang="en-GB"/>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GB"/>
          </a:p>
        </p:txBody>
      </p:sp>
      <p:sp>
        <p:nvSpPr>
          <p:cNvPr id="6" name="Slide Number Placeholder 5"/>
          <p:cNvSpPr>
            <a:spLocks noGrp="1"/>
          </p:cNvSpPr>
          <p:nvPr>
            <p:ph type="sldNum" sz="quarter" idx="12"/>
          </p:nvPr>
        </p:nvSpPr>
        <p:spPr>
          <a:xfrm>
            <a:off x="10469880" y="320040"/>
            <a:ext cx="914400" cy="320040"/>
          </a:xfrm>
        </p:spPr>
        <p:txBody>
          <a:bodyPr/>
          <a:lstStyle/>
          <a:p>
            <a:fld id="{FB34B11F-7D22-4409-8A73-EE53346935AF}" type="slidenum">
              <a:rPr lang="en-GB" smtClean="0"/>
              <a:t>‹#›</a:t>
            </a:fld>
            <a:endParaRPr lang="en-GB"/>
          </a:p>
        </p:txBody>
      </p:sp>
    </p:spTree>
    <p:extLst>
      <p:ext uri="{BB962C8B-B14F-4D97-AF65-F5344CB8AC3E}">
        <p14:creationId xmlns:p14="http://schemas.microsoft.com/office/powerpoint/2010/main" val="2394349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p>
        </p:txBody>
      </p:sp>
      <p:sp>
        <p:nvSpPr>
          <p:cNvPr id="3" name="Content Placeholder 2"/>
          <p:cNvSpPr>
            <a:spLocks noGrp="1"/>
          </p:cNvSpPr>
          <p:nvPr>
            <p:ph sz="half" idx="1"/>
          </p:nvPr>
        </p:nvSpPr>
        <p:spPr>
          <a:xfrm>
            <a:off x="5120878" y="803187"/>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04672" y="320040"/>
            <a:ext cx="3657600" cy="320040"/>
          </a:xfrm>
        </p:spPr>
        <p:txBody>
          <a:bodyPr/>
          <a:lstStyle/>
          <a:p>
            <a:fld id="{7FEBB09D-9C89-4A84-8C43-9B505CCB8FE2}" type="datetimeFigureOut">
              <a:rPr lang="en-GB" smtClean="0"/>
              <a:t>06/06/2023</a:t>
            </a:fld>
            <a:endParaRPr lang="en-GB"/>
          </a:p>
        </p:txBody>
      </p:sp>
      <p:sp>
        <p:nvSpPr>
          <p:cNvPr id="6" name="Footer Placeholder 5"/>
          <p:cNvSpPr>
            <a:spLocks noGrp="1"/>
          </p:cNvSpPr>
          <p:nvPr>
            <p:ph type="ftr" sz="quarter" idx="11"/>
          </p:nvPr>
        </p:nvSpPr>
        <p:spPr>
          <a:xfrm>
            <a:off x="804672" y="6227064"/>
            <a:ext cx="10588752" cy="320040"/>
          </a:xfrm>
        </p:spPr>
        <p:txBody>
          <a:bodyPr/>
          <a:lstStyle/>
          <a:p>
            <a:endParaRPr lang="en-GB"/>
          </a:p>
        </p:txBody>
      </p:sp>
      <p:sp>
        <p:nvSpPr>
          <p:cNvPr id="7" name="Slide Number Placeholder 6"/>
          <p:cNvSpPr>
            <a:spLocks noGrp="1"/>
          </p:cNvSpPr>
          <p:nvPr>
            <p:ph type="sldNum" sz="quarter" idx="12"/>
          </p:nvPr>
        </p:nvSpPr>
        <p:spPr>
          <a:xfrm>
            <a:off x="10469880" y="320040"/>
            <a:ext cx="914400" cy="320040"/>
          </a:xfrm>
        </p:spPr>
        <p:txBody>
          <a:bodyPr/>
          <a:lstStyle/>
          <a:p>
            <a:fld id="{FB34B11F-7D22-4409-8A73-EE53346935AF}" type="slidenum">
              <a:rPr lang="en-GB" smtClean="0"/>
              <a:t>‹#›</a:t>
            </a:fld>
            <a:endParaRPr lang="en-GB"/>
          </a:p>
        </p:txBody>
      </p:sp>
    </p:spTree>
    <p:extLst>
      <p:ext uri="{BB962C8B-B14F-4D97-AF65-F5344CB8AC3E}">
        <p14:creationId xmlns:p14="http://schemas.microsoft.com/office/powerpoint/2010/main" val="3571734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04672" y="320040"/>
            <a:ext cx="3657600" cy="320040"/>
          </a:xfrm>
        </p:spPr>
        <p:txBody>
          <a:bodyPr/>
          <a:lstStyle/>
          <a:p>
            <a:fld id="{7FEBB09D-9C89-4A84-8C43-9B505CCB8FE2}" type="datetimeFigureOut">
              <a:rPr lang="en-GB" smtClean="0"/>
              <a:t>06/06/2023</a:t>
            </a:fld>
            <a:endParaRPr lang="en-GB"/>
          </a:p>
        </p:txBody>
      </p:sp>
      <p:sp>
        <p:nvSpPr>
          <p:cNvPr id="8" name="Footer Placeholder 7"/>
          <p:cNvSpPr>
            <a:spLocks noGrp="1"/>
          </p:cNvSpPr>
          <p:nvPr>
            <p:ph type="ftr" sz="quarter" idx="11"/>
          </p:nvPr>
        </p:nvSpPr>
        <p:spPr>
          <a:xfrm>
            <a:off x="804672" y="6227064"/>
            <a:ext cx="10588752" cy="320040"/>
          </a:xfrm>
        </p:spPr>
        <p:txBody>
          <a:bodyPr/>
          <a:lstStyle/>
          <a:p>
            <a:endParaRPr lang="en-GB"/>
          </a:p>
        </p:txBody>
      </p:sp>
      <p:sp>
        <p:nvSpPr>
          <p:cNvPr id="9" name="Slide Number Placeholder 8"/>
          <p:cNvSpPr>
            <a:spLocks noGrp="1"/>
          </p:cNvSpPr>
          <p:nvPr>
            <p:ph type="sldNum" sz="quarter" idx="12"/>
          </p:nvPr>
        </p:nvSpPr>
        <p:spPr>
          <a:xfrm>
            <a:off x="10469880" y="320040"/>
            <a:ext cx="914400" cy="320040"/>
          </a:xfrm>
        </p:spPr>
        <p:txBody>
          <a:bodyPr/>
          <a:lstStyle/>
          <a:p>
            <a:fld id="{FB34B11F-7D22-4409-8A73-EE53346935AF}" type="slidenum">
              <a:rPr lang="en-GB" smtClean="0"/>
              <a:t>‹#›</a:t>
            </a:fld>
            <a:endParaRPr lang="en-GB"/>
          </a:p>
        </p:txBody>
      </p:sp>
    </p:spTree>
    <p:extLst>
      <p:ext uri="{BB962C8B-B14F-4D97-AF65-F5344CB8AC3E}">
        <p14:creationId xmlns:p14="http://schemas.microsoft.com/office/powerpoint/2010/main" val="2688115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7FEBB09D-9C89-4A84-8C43-9B505CCB8FE2}" type="datetimeFigureOut">
              <a:rPr lang="en-GB" smtClean="0"/>
              <a:t>06/06/2023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B34B11F-7D22-4409-8A73-EE53346935AF}" type="slidenum">
              <a:rPr lang="en-GB" smtClean="0"/>
              <a:t>‹#›</a:t>
            </a:fld>
            <a:endParaRPr lang="en-GB"/>
          </a:p>
        </p:txBody>
      </p:sp>
    </p:spTree>
    <p:extLst>
      <p:ext uri="{BB962C8B-B14F-4D97-AF65-F5344CB8AC3E}">
        <p14:creationId xmlns:p14="http://schemas.microsoft.com/office/powerpoint/2010/main" val="152620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7FEBB09D-9C89-4A84-8C43-9B505CCB8FE2}" type="datetimeFigureOut">
              <a:rPr lang="en-GB" smtClean="0"/>
              <a:t>06/06/2023</a:t>
            </a:fld>
            <a:endParaRPr lang="en-GB"/>
          </a:p>
        </p:txBody>
      </p:sp>
      <p:sp>
        <p:nvSpPr>
          <p:cNvPr id="3" name="Footer Placeholder 2"/>
          <p:cNvSpPr>
            <a:spLocks noGrp="1"/>
          </p:cNvSpPr>
          <p:nvPr>
            <p:ph type="ftr" sz="quarter" idx="11"/>
          </p:nvPr>
        </p:nvSpPr>
        <p:spPr>
          <a:xfrm>
            <a:off x="804672" y="6227064"/>
            <a:ext cx="10588752" cy="320040"/>
          </a:xfrm>
        </p:spPr>
        <p:txBody>
          <a:bodyPr/>
          <a:lstStyle/>
          <a:p>
            <a:endParaRPr lang="en-GB"/>
          </a:p>
        </p:txBody>
      </p:sp>
      <p:sp>
        <p:nvSpPr>
          <p:cNvPr id="4" name="Slide Number Placeholder 3"/>
          <p:cNvSpPr>
            <a:spLocks noGrp="1"/>
          </p:cNvSpPr>
          <p:nvPr>
            <p:ph type="sldNum" sz="quarter" idx="12"/>
          </p:nvPr>
        </p:nvSpPr>
        <p:spPr>
          <a:xfrm>
            <a:off x="10469880" y="320040"/>
            <a:ext cx="914400" cy="320040"/>
          </a:xfrm>
        </p:spPr>
        <p:txBody>
          <a:bodyPr/>
          <a:lstStyle/>
          <a:p>
            <a:fld id="{FB34B11F-7D22-4409-8A73-EE53346935AF}" type="slidenum">
              <a:rPr lang="en-GB" smtClean="0"/>
              <a:t>‹#›</a:t>
            </a:fld>
            <a:endParaRPr lang="en-GB"/>
          </a:p>
        </p:txBody>
      </p:sp>
    </p:spTree>
    <p:extLst>
      <p:ext uri="{BB962C8B-B14F-4D97-AF65-F5344CB8AC3E}">
        <p14:creationId xmlns:p14="http://schemas.microsoft.com/office/powerpoint/2010/main" val="187981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p>
        </p:txBody>
      </p:sp>
      <p:sp>
        <p:nvSpPr>
          <p:cNvPr id="3" name="Content Placeholder 2"/>
          <p:cNvSpPr>
            <a:spLocks noGrp="1"/>
          </p:cNvSpPr>
          <p:nvPr>
            <p:ph idx="1"/>
          </p:nvPr>
        </p:nvSpPr>
        <p:spPr>
          <a:xfrm>
            <a:off x="5109983"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FEBB09D-9C89-4A84-8C43-9B505CCB8FE2}" type="datetimeFigureOut">
              <a:rPr lang="en-GB" smtClean="0"/>
              <a:t>06/06/2023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34B11F-7D22-4409-8A73-EE53346935AF}" type="slidenum">
              <a:rPr lang="en-GB" smtClean="0"/>
              <a:t>‹#›</a:t>
            </a:fld>
            <a:endParaRPr lang="en-GB"/>
          </a:p>
        </p:txBody>
      </p:sp>
    </p:spTree>
    <p:extLst>
      <p:ext uri="{BB962C8B-B14F-4D97-AF65-F5344CB8AC3E}">
        <p14:creationId xmlns:p14="http://schemas.microsoft.com/office/powerpoint/2010/main" val="2941773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7FEBB09D-9C89-4A84-8C43-9B505CCB8FE2}" type="datetimeFigureOut">
              <a:rPr lang="en-GB" smtClean="0"/>
              <a:t>06/06/2023</a:t>
            </a:fld>
            <a:endParaRPr lang="en-GB"/>
          </a:p>
        </p:txBody>
      </p:sp>
      <p:sp>
        <p:nvSpPr>
          <p:cNvPr id="6" name="Footer Placeholder 5"/>
          <p:cNvSpPr>
            <a:spLocks noGrp="1"/>
          </p:cNvSpPr>
          <p:nvPr>
            <p:ph type="ftr" sz="quarter" idx="11"/>
          </p:nvPr>
        </p:nvSpPr>
        <p:spPr>
          <a:xfrm>
            <a:off x="804672" y="6227064"/>
            <a:ext cx="5942203" cy="320040"/>
          </a:xfrm>
        </p:spPr>
        <p:txBody>
          <a:bodyPr/>
          <a:lstStyle/>
          <a:p>
            <a:endParaRPr lang="en-GB"/>
          </a:p>
        </p:txBody>
      </p:sp>
      <p:sp>
        <p:nvSpPr>
          <p:cNvPr id="7" name="Slide Number Placeholder 6"/>
          <p:cNvSpPr>
            <a:spLocks noGrp="1"/>
          </p:cNvSpPr>
          <p:nvPr>
            <p:ph type="sldNum" sz="quarter" idx="12"/>
          </p:nvPr>
        </p:nvSpPr>
        <p:spPr>
          <a:xfrm>
            <a:off x="5828377" y="320040"/>
            <a:ext cx="914400" cy="320040"/>
          </a:xfrm>
        </p:spPr>
        <p:txBody>
          <a:bodyPr/>
          <a:lstStyle/>
          <a:p>
            <a:fld id="{FB34B11F-7D22-4409-8A73-EE53346935AF}" type="slidenum">
              <a:rPr lang="en-GB" smtClean="0"/>
              <a:t>‹#›</a:t>
            </a:fld>
            <a:endParaRPr lang="en-GB"/>
          </a:p>
        </p:txBody>
      </p:sp>
    </p:spTree>
    <p:extLst>
      <p:ext uri="{BB962C8B-B14F-4D97-AF65-F5344CB8AC3E}">
        <p14:creationId xmlns:p14="http://schemas.microsoft.com/office/powerpoint/2010/main" val="3642302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7FEBB09D-9C89-4A84-8C43-9B505CCB8FE2}" type="datetimeFigureOut">
              <a:rPr lang="en-GB" smtClean="0"/>
              <a:t>06/06/2023</a:t>
            </a:fld>
            <a:endParaRPr lang="en-GB"/>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FB34B11F-7D22-4409-8A73-EE53346935AF}" type="slidenum">
              <a:rPr lang="en-GB" smtClean="0"/>
              <a:t>‹#›</a:t>
            </a:fld>
            <a:endParaRPr lang="en-GB"/>
          </a:p>
        </p:txBody>
      </p:sp>
    </p:spTree>
    <p:extLst>
      <p:ext uri="{BB962C8B-B14F-4D97-AF65-F5344CB8AC3E}">
        <p14:creationId xmlns:p14="http://schemas.microsoft.com/office/powerpoint/2010/main" val="20862687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Welcome to </a:t>
            </a:r>
            <a:r>
              <a:rPr lang="en-GB" err="1"/>
              <a:t>Leftwich</a:t>
            </a:r>
            <a:r>
              <a:rPr lang="en-GB"/>
              <a:t> Community Primary school </a:t>
            </a:r>
          </a:p>
        </p:txBody>
      </p:sp>
      <p:sp>
        <p:nvSpPr>
          <p:cNvPr id="3" name="Subtitle 2"/>
          <p:cNvSpPr>
            <a:spLocks noGrp="1"/>
          </p:cNvSpPr>
          <p:nvPr>
            <p:ph type="subTitle" idx="1"/>
          </p:nvPr>
        </p:nvSpPr>
        <p:spPr/>
        <p:txBody>
          <a:bodyPr vert="horz" lIns="91440" tIns="0" rIns="91440" bIns="45720" rtlCol="0" anchor="t">
            <a:normAutofit/>
          </a:bodyPr>
          <a:lstStyle/>
          <a:p>
            <a:r>
              <a:rPr lang="en-GB" dirty="0"/>
              <a:t>Wednesday 14th June 2023</a:t>
            </a:r>
          </a:p>
        </p:txBody>
      </p:sp>
      <p:pic>
        <p:nvPicPr>
          <p:cNvPr id="4" name="Picture 3"/>
          <p:cNvPicPr>
            <a:picLocks noChangeAspect="1"/>
          </p:cNvPicPr>
          <p:nvPr/>
        </p:nvPicPr>
        <p:blipFill>
          <a:blip r:embed="rId2"/>
          <a:stretch>
            <a:fillRect/>
          </a:stretch>
        </p:blipFill>
        <p:spPr>
          <a:xfrm>
            <a:off x="3183042" y="5444086"/>
            <a:ext cx="6186382" cy="1080892"/>
          </a:xfrm>
          <a:prstGeom prst="rect">
            <a:avLst/>
          </a:prstGeom>
        </p:spPr>
      </p:pic>
    </p:spTree>
    <p:extLst>
      <p:ext uri="{BB962C8B-B14F-4D97-AF65-F5344CB8AC3E}">
        <p14:creationId xmlns:p14="http://schemas.microsoft.com/office/powerpoint/2010/main" val="1153989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Thank you</a:t>
            </a:r>
          </a:p>
        </p:txBody>
      </p:sp>
      <p:sp>
        <p:nvSpPr>
          <p:cNvPr id="4" name="Content Placeholder 13"/>
          <p:cNvSpPr txBox="1">
            <a:spLocks noGrp="1"/>
          </p:cNvSpPr>
          <p:nvPr>
            <p:ph idx="1"/>
          </p:nvPr>
        </p:nvSpPr>
        <p:spPr>
          <a:xfrm>
            <a:off x="4927947" y="3002040"/>
            <a:ext cx="6281873" cy="2660665"/>
          </a:xfrm>
          <a:prstGeom prst="rect">
            <a:avLst/>
          </a:prstGeom>
          <a:noFill/>
        </p:spPr>
        <p:txBody>
          <a:bodyPr vert="horz" wrap="square" lIns="91440" tIns="45720" rIns="91440" bIns="45720" rtlCol="0" anchor="ctr">
            <a:sp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GB" sz="3200"/>
              <a:t>Thank you for all coming to our meeting</a:t>
            </a:r>
          </a:p>
          <a:p>
            <a:r>
              <a:rPr lang="en-GB" sz="3200"/>
              <a:t>We hope you enjoyed it</a:t>
            </a:r>
          </a:p>
          <a:p>
            <a:r>
              <a:rPr lang="en-GB" sz="3200"/>
              <a:t>Any questions</a:t>
            </a:r>
          </a:p>
        </p:txBody>
      </p:sp>
      <p:pic>
        <p:nvPicPr>
          <p:cNvPr id="5" name="Picture 4"/>
          <p:cNvPicPr>
            <a:picLocks noChangeAspect="1"/>
          </p:cNvPicPr>
          <p:nvPr/>
        </p:nvPicPr>
        <p:blipFill>
          <a:blip r:embed="rId2"/>
          <a:stretch>
            <a:fillRect/>
          </a:stretch>
        </p:blipFill>
        <p:spPr>
          <a:xfrm>
            <a:off x="5118447" y="1269033"/>
            <a:ext cx="6186382" cy="1080892"/>
          </a:xfrm>
          <a:prstGeom prst="rect">
            <a:avLst/>
          </a:prstGeom>
        </p:spPr>
      </p:pic>
    </p:spTree>
    <p:extLst>
      <p:ext uri="{BB962C8B-B14F-4D97-AF65-F5344CB8AC3E}">
        <p14:creationId xmlns:p14="http://schemas.microsoft.com/office/powerpoint/2010/main" val="399353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Introductions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4637" y="1251161"/>
            <a:ext cx="2020241" cy="151518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1377" y="1346483"/>
            <a:ext cx="1893145" cy="141985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7574" y="4072511"/>
            <a:ext cx="1956948" cy="1467711"/>
          </a:xfrm>
          <a:prstGeom prst="rect">
            <a:avLst/>
          </a:prstGeom>
        </p:spPr>
      </p:pic>
      <p:sp>
        <p:nvSpPr>
          <p:cNvPr id="8" name="TextBox 7"/>
          <p:cNvSpPr txBox="1"/>
          <p:nvPr/>
        </p:nvSpPr>
        <p:spPr>
          <a:xfrm>
            <a:off x="5933550" y="3127931"/>
            <a:ext cx="1571328" cy="369332"/>
          </a:xfrm>
          <a:prstGeom prst="rect">
            <a:avLst/>
          </a:prstGeom>
          <a:noFill/>
        </p:spPr>
        <p:txBody>
          <a:bodyPr wrap="none" rtlCol="0">
            <a:spAutoFit/>
          </a:bodyPr>
          <a:lstStyle/>
          <a:p>
            <a:r>
              <a:rPr lang="en-GB"/>
              <a:t>Mrs Harrison</a:t>
            </a:r>
          </a:p>
        </p:txBody>
      </p:sp>
      <p:sp>
        <p:nvSpPr>
          <p:cNvPr id="9" name="TextBox 8"/>
          <p:cNvSpPr txBox="1"/>
          <p:nvPr/>
        </p:nvSpPr>
        <p:spPr>
          <a:xfrm>
            <a:off x="8643194" y="3149364"/>
            <a:ext cx="1090363" cy="369332"/>
          </a:xfrm>
          <a:prstGeom prst="rect">
            <a:avLst/>
          </a:prstGeom>
          <a:noFill/>
        </p:spPr>
        <p:txBody>
          <a:bodyPr wrap="none" rtlCol="0">
            <a:spAutoFit/>
          </a:bodyPr>
          <a:lstStyle/>
          <a:p>
            <a:r>
              <a:rPr lang="en-GB"/>
              <a:t>Mrs Guy</a:t>
            </a:r>
          </a:p>
        </p:txBody>
      </p:sp>
      <p:sp>
        <p:nvSpPr>
          <p:cNvPr id="10" name="TextBox 9"/>
          <p:cNvSpPr txBox="1"/>
          <p:nvPr/>
        </p:nvSpPr>
        <p:spPr>
          <a:xfrm>
            <a:off x="5775710" y="5650997"/>
            <a:ext cx="1202573" cy="369332"/>
          </a:xfrm>
          <a:prstGeom prst="rect">
            <a:avLst/>
          </a:prstGeom>
          <a:noFill/>
        </p:spPr>
        <p:txBody>
          <a:bodyPr wrap="none" lIns="91440" tIns="45720" rIns="91440" bIns="45720" rtlCol="0" anchor="t">
            <a:spAutoFit/>
          </a:bodyPr>
          <a:lstStyle/>
          <a:p>
            <a:r>
              <a:rPr lang="en-GB"/>
              <a:t>Mrs Dean</a:t>
            </a:r>
          </a:p>
        </p:txBody>
      </p:sp>
      <p:sp>
        <p:nvSpPr>
          <p:cNvPr id="11" name="TextBox 10"/>
          <p:cNvSpPr txBox="1"/>
          <p:nvPr/>
        </p:nvSpPr>
        <p:spPr>
          <a:xfrm>
            <a:off x="8643194" y="5650997"/>
            <a:ext cx="1348446" cy="369332"/>
          </a:xfrm>
          <a:prstGeom prst="rect">
            <a:avLst/>
          </a:prstGeom>
          <a:noFill/>
        </p:spPr>
        <p:txBody>
          <a:bodyPr wrap="none" rtlCol="0">
            <a:spAutoFit/>
          </a:bodyPr>
          <a:lstStyle/>
          <a:p>
            <a:r>
              <a:rPr lang="en-GB"/>
              <a:t>Mrs Dutton</a:t>
            </a:r>
          </a:p>
        </p:txBody>
      </p:sp>
      <p:sp>
        <p:nvSpPr>
          <p:cNvPr id="12" name="TextBox 11"/>
          <p:cNvSpPr txBox="1"/>
          <p:nvPr/>
        </p:nvSpPr>
        <p:spPr>
          <a:xfrm>
            <a:off x="6955194" y="639221"/>
            <a:ext cx="1760547" cy="369332"/>
          </a:xfrm>
          <a:prstGeom prst="rect">
            <a:avLst/>
          </a:prstGeom>
          <a:noFill/>
        </p:spPr>
        <p:txBody>
          <a:bodyPr wrap="none" rtlCol="0">
            <a:spAutoFit/>
          </a:bodyPr>
          <a:lstStyle/>
          <a:p>
            <a:r>
              <a:rPr lang="en-GB"/>
              <a:t>Head Teachers</a:t>
            </a:r>
          </a:p>
        </p:txBody>
      </p:sp>
      <p:sp>
        <p:nvSpPr>
          <p:cNvPr id="13" name="TextBox 12"/>
          <p:cNvSpPr txBox="1"/>
          <p:nvPr/>
        </p:nvSpPr>
        <p:spPr>
          <a:xfrm>
            <a:off x="6965747" y="6123653"/>
            <a:ext cx="2270301" cy="369332"/>
          </a:xfrm>
          <a:prstGeom prst="rect">
            <a:avLst/>
          </a:prstGeom>
          <a:noFill/>
        </p:spPr>
        <p:txBody>
          <a:bodyPr wrap="none" rtlCol="0">
            <a:spAutoFit/>
          </a:bodyPr>
          <a:lstStyle/>
          <a:p>
            <a:r>
              <a:rPr lang="en-GB"/>
              <a:t>Reception Teachers</a:t>
            </a:r>
          </a:p>
        </p:txBody>
      </p:sp>
      <p:pic>
        <p:nvPicPr>
          <p:cNvPr id="3" name="Picture 13" descr="A picture containing wall, person, indoor, old&#10;&#10;Description automatically generated">
            <a:extLst>
              <a:ext uri="{FF2B5EF4-FFF2-40B4-BE49-F238E27FC236}">
                <a16:creationId xmlns:a16="http://schemas.microsoft.com/office/drawing/2014/main" id="{E220F1DE-BDF5-4E51-BA1E-268DEC7B8EC7}"/>
              </a:ext>
            </a:extLst>
          </p:cNvPr>
          <p:cNvPicPr>
            <a:picLocks noChangeAspect="1"/>
          </p:cNvPicPr>
          <p:nvPr/>
        </p:nvPicPr>
        <p:blipFill>
          <a:blip r:embed="rId5"/>
          <a:stretch>
            <a:fillRect/>
          </a:stretch>
        </p:blipFill>
        <p:spPr>
          <a:xfrm>
            <a:off x="5715000" y="4061732"/>
            <a:ext cx="2027463" cy="1469571"/>
          </a:xfrm>
          <a:prstGeom prst="rect">
            <a:avLst/>
          </a:prstGeom>
        </p:spPr>
      </p:pic>
    </p:spTree>
    <p:extLst>
      <p:ext uri="{BB962C8B-B14F-4D97-AF65-F5344CB8AC3E}">
        <p14:creationId xmlns:p14="http://schemas.microsoft.com/office/powerpoint/2010/main" val="3759345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Head Teachers'</a:t>
            </a:r>
            <a:br>
              <a:rPr lang="en-GB"/>
            </a:br>
            <a:r>
              <a:rPr lang="en-GB"/>
              <a:t>Welcome</a:t>
            </a:r>
          </a:p>
        </p:txBody>
      </p:sp>
      <p:sp>
        <p:nvSpPr>
          <p:cNvPr id="3" name="Content Placeholder 2"/>
          <p:cNvSpPr>
            <a:spLocks noGrp="1"/>
          </p:cNvSpPr>
          <p:nvPr>
            <p:ph idx="1"/>
          </p:nvPr>
        </p:nvSpPr>
        <p:spPr/>
        <p:txBody>
          <a:bodyPr/>
          <a:lstStyle/>
          <a:p>
            <a:r>
              <a:rPr lang="en-GB" dirty="0"/>
              <a:t>Welcome and introductions from the Head Teachers</a:t>
            </a:r>
          </a:p>
          <a:p>
            <a:r>
              <a:rPr lang="en-GB" dirty="0"/>
              <a:t>Website – 2023 New Reception – information specific to new starters.  Password - </a:t>
            </a:r>
            <a:r>
              <a:rPr lang="en-GB" dirty="0">
                <a:highlight>
                  <a:srgbClr val="FFFF00"/>
                </a:highlight>
              </a:rPr>
              <a:t>Reception2023</a:t>
            </a:r>
          </a:p>
          <a:p>
            <a:r>
              <a:rPr lang="en-GB" dirty="0"/>
              <a:t>Website – general information, including Northwich Schoolwear for uniform</a:t>
            </a:r>
          </a:p>
          <a:p>
            <a:r>
              <a:rPr lang="en-GB" dirty="0"/>
              <a:t>School lunches – Healthy packed lunch or free school meal – don't worry about fussy eaters!</a:t>
            </a:r>
          </a:p>
          <a:p>
            <a:r>
              <a:rPr lang="en-GB" dirty="0"/>
              <a:t>Communication – text system, email, face to face, twitter, Facebook</a:t>
            </a:r>
          </a:p>
          <a:p>
            <a:r>
              <a:rPr lang="en-GB" dirty="0"/>
              <a:t>Transition this year. </a:t>
            </a:r>
          </a:p>
          <a:p>
            <a:endParaRPr lang="en-GB" dirty="0"/>
          </a:p>
          <a:p>
            <a:endParaRPr lang="en-GB" dirty="0"/>
          </a:p>
          <a:p>
            <a:endParaRPr lang="en-GB" dirty="0"/>
          </a:p>
        </p:txBody>
      </p:sp>
    </p:spTree>
    <p:extLst>
      <p:ext uri="{BB962C8B-B14F-4D97-AF65-F5344CB8AC3E}">
        <p14:creationId xmlns:p14="http://schemas.microsoft.com/office/powerpoint/2010/main" val="2531049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Pupil Premium</a:t>
            </a:r>
          </a:p>
        </p:txBody>
      </p:sp>
      <p:sp>
        <p:nvSpPr>
          <p:cNvPr id="3" name="Content Placeholder 2"/>
          <p:cNvSpPr>
            <a:spLocks noGrp="1"/>
          </p:cNvSpPr>
          <p:nvPr>
            <p:ph idx="1"/>
          </p:nvPr>
        </p:nvSpPr>
        <p:spPr/>
        <p:txBody>
          <a:bodyPr/>
          <a:lstStyle/>
          <a:p>
            <a:r>
              <a:rPr lang="en-GB"/>
              <a:t>Pupil Premium – what is this? Not to be confused with Universal Free School Meals!</a:t>
            </a:r>
          </a:p>
          <a:p>
            <a:r>
              <a:rPr lang="en-GB"/>
              <a:t>Some of the ways in which we support parents who are entitled to the Pupil Premium Grant – subsidised school trips, uniform, junior snack, clubs, residential visits...</a:t>
            </a:r>
          </a:p>
          <a:p>
            <a:r>
              <a:rPr lang="en-GB"/>
              <a:t>Pupil Premium Registration form</a:t>
            </a:r>
          </a:p>
          <a:p>
            <a:r>
              <a:rPr lang="en-GB"/>
              <a:t>Family Support Worker</a:t>
            </a:r>
          </a:p>
        </p:txBody>
      </p:sp>
    </p:spTree>
    <p:extLst>
      <p:ext uri="{BB962C8B-B14F-4D97-AF65-F5344CB8AC3E}">
        <p14:creationId xmlns:p14="http://schemas.microsoft.com/office/powerpoint/2010/main" val="2742990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The </a:t>
            </a:r>
            <a:r>
              <a:rPr lang="en-GB" err="1"/>
              <a:t>Homepack</a:t>
            </a:r>
            <a:r>
              <a:rPr lang="en-GB"/>
              <a:t> – what is in it?</a:t>
            </a:r>
          </a:p>
        </p:txBody>
      </p:sp>
      <p:pic>
        <p:nvPicPr>
          <p:cNvPr id="4" name="Content Placeholder 3"/>
          <p:cNvPicPr>
            <a:picLocks noGrp="1" noChangeAspect="1"/>
          </p:cNvPicPr>
          <p:nvPr>
            <p:ph idx="1"/>
          </p:nvPr>
        </p:nvPicPr>
        <p:blipFill>
          <a:blip r:embed="rId2"/>
          <a:stretch>
            <a:fillRect/>
          </a:stretch>
        </p:blipFill>
        <p:spPr>
          <a:xfrm>
            <a:off x="5166870" y="747961"/>
            <a:ext cx="2505075" cy="3571875"/>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68361795"/>
              </p:ext>
            </p:extLst>
          </p:nvPr>
        </p:nvGraphicFramePr>
        <p:xfrm>
          <a:off x="4997008" y="380014"/>
          <a:ext cx="2844800" cy="3939822"/>
        </p:xfrm>
        <a:graphic>
          <a:graphicData uri="http://schemas.openxmlformats.org/drawingml/2006/table">
            <a:tbl>
              <a:tblPr/>
              <a:tblGrid>
                <a:gridCol w="2844800">
                  <a:extLst>
                    <a:ext uri="{9D8B030D-6E8A-4147-A177-3AD203B41FA5}">
                      <a16:colId xmlns:a16="http://schemas.microsoft.com/office/drawing/2014/main" val="4247600425"/>
                    </a:ext>
                  </a:extLst>
                </a:gridCol>
              </a:tblGrid>
              <a:tr h="3939822">
                <a:tc>
                  <a:txBody>
                    <a:bodyPr/>
                    <a:lstStyle/>
                    <a:p>
                      <a:endParaRPr lang="en-GB"/>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174831075"/>
                  </a:ext>
                </a:extLst>
              </a:tr>
            </a:tbl>
          </a:graphicData>
        </a:graphic>
      </p:graphicFrame>
      <p:sp>
        <p:nvSpPr>
          <p:cNvPr id="6" name="TextBox 5"/>
          <p:cNvSpPr txBox="1"/>
          <p:nvPr/>
        </p:nvSpPr>
        <p:spPr>
          <a:xfrm>
            <a:off x="8011670" y="256275"/>
            <a:ext cx="2393244" cy="646331"/>
          </a:xfrm>
          <a:prstGeom prst="rect">
            <a:avLst/>
          </a:prstGeom>
          <a:noFill/>
        </p:spPr>
        <p:txBody>
          <a:bodyPr wrap="square" rtlCol="0">
            <a:spAutoFit/>
          </a:bodyPr>
          <a:lstStyle/>
          <a:p>
            <a:r>
              <a:rPr lang="en-GB"/>
              <a:t>Milk provided for snack</a:t>
            </a:r>
          </a:p>
        </p:txBody>
      </p:sp>
      <p:sp>
        <p:nvSpPr>
          <p:cNvPr id="7" name="TextBox 6"/>
          <p:cNvSpPr txBox="1"/>
          <p:nvPr/>
        </p:nvSpPr>
        <p:spPr>
          <a:xfrm>
            <a:off x="9274346" y="747961"/>
            <a:ext cx="2393244" cy="1477328"/>
          </a:xfrm>
          <a:prstGeom prst="rect">
            <a:avLst/>
          </a:prstGeom>
          <a:noFill/>
        </p:spPr>
        <p:txBody>
          <a:bodyPr wrap="square" rtlCol="0">
            <a:spAutoFit/>
          </a:bodyPr>
          <a:lstStyle/>
          <a:p>
            <a:r>
              <a:rPr lang="en-GB"/>
              <a:t>Fruit provided for snack – can bring your own healthy alternative if you want</a:t>
            </a:r>
          </a:p>
        </p:txBody>
      </p:sp>
      <p:sp>
        <p:nvSpPr>
          <p:cNvPr id="9" name="TextBox 8"/>
          <p:cNvSpPr txBox="1"/>
          <p:nvPr/>
        </p:nvSpPr>
        <p:spPr>
          <a:xfrm>
            <a:off x="8077724" y="2289375"/>
            <a:ext cx="2393244" cy="1477328"/>
          </a:xfrm>
          <a:prstGeom prst="rect">
            <a:avLst/>
          </a:prstGeom>
          <a:noFill/>
        </p:spPr>
        <p:txBody>
          <a:bodyPr wrap="square" rtlCol="0">
            <a:spAutoFit/>
          </a:bodyPr>
          <a:lstStyle/>
          <a:p>
            <a:r>
              <a:rPr lang="en-GB"/>
              <a:t>Lunch is free to Reception and Years 1 and 2 children.</a:t>
            </a:r>
          </a:p>
          <a:p>
            <a:r>
              <a:rPr lang="en-GB"/>
              <a:t>Most children have lunch in school</a:t>
            </a:r>
          </a:p>
        </p:txBody>
      </p:sp>
      <p:sp>
        <p:nvSpPr>
          <p:cNvPr id="10" name="TextBox 9"/>
          <p:cNvSpPr txBox="1"/>
          <p:nvPr/>
        </p:nvSpPr>
        <p:spPr>
          <a:xfrm>
            <a:off x="9598905" y="3929204"/>
            <a:ext cx="2393244" cy="1754326"/>
          </a:xfrm>
          <a:prstGeom prst="rect">
            <a:avLst/>
          </a:prstGeom>
          <a:noFill/>
        </p:spPr>
        <p:txBody>
          <a:bodyPr wrap="square" rtlCol="0">
            <a:spAutoFit/>
          </a:bodyPr>
          <a:lstStyle/>
          <a:p>
            <a:r>
              <a:rPr lang="en-GB"/>
              <a:t>Please ensure you tell us who is picking up your child.  If we don’t know them, we will stop them from going with them</a:t>
            </a:r>
          </a:p>
        </p:txBody>
      </p:sp>
      <p:sp>
        <p:nvSpPr>
          <p:cNvPr id="11" name="TextBox 10"/>
          <p:cNvSpPr txBox="1"/>
          <p:nvPr/>
        </p:nvSpPr>
        <p:spPr>
          <a:xfrm>
            <a:off x="4667847" y="4483201"/>
            <a:ext cx="2393244" cy="1200329"/>
          </a:xfrm>
          <a:prstGeom prst="rect">
            <a:avLst/>
          </a:prstGeom>
          <a:noFill/>
        </p:spPr>
        <p:txBody>
          <a:bodyPr wrap="square" rtlCol="0">
            <a:spAutoFit/>
          </a:bodyPr>
          <a:lstStyle/>
          <a:p>
            <a:r>
              <a:rPr lang="en-GB"/>
              <a:t>Uniform – please ensure it is name – sew-in/iron on name labels are best</a:t>
            </a:r>
          </a:p>
        </p:txBody>
      </p:sp>
      <p:sp>
        <p:nvSpPr>
          <p:cNvPr id="12" name="TextBox 11"/>
          <p:cNvSpPr txBox="1"/>
          <p:nvPr/>
        </p:nvSpPr>
        <p:spPr>
          <a:xfrm>
            <a:off x="7341329" y="4687783"/>
            <a:ext cx="2393244" cy="1200329"/>
          </a:xfrm>
          <a:prstGeom prst="rect">
            <a:avLst/>
          </a:prstGeom>
          <a:noFill/>
        </p:spPr>
        <p:txBody>
          <a:bodyPr wrap="square" rtlCol="0">
            <a:spAutoFit/>
          </a:bodyPr>
          <a:lstStyle/>
          <a:p>
            <a:r>
              <a:rPr lang="en-GB"/>
              <a:t>Expect uniform to get dirty/marked.  It’s a working uniform. </a:t>
            </a:r>
          </a:p>
        </p:txBody>
      </p:sp>
      <p:sp>
        <p:nvSpPr>
          <p:cNvPr id="14" name="TextBox 13"/>
          <p:cNvSpPr txBox="1"/>
          <p:nvPr/>
        </p:nvSpPr>
        <p:spPr>
          <a:xfrm>
            <a:off x="892448" y="5561145"/>
            <a:ext cx="4193298" cy="1200329"/>
          </a:xfrm>
          <a:prstGeom prst="rect">
            <a:avLst/>
          </a:prstGeom>
          <a:noFill/>
        </p:spPr>
        <p:txBody>
          <a:bodyPr wrap="square" lIns="91440" tIns="45720" rIns="91440" bIns="45720" rtlCol="0" anchor="t">
            <a:spAutoFit/>
          </a:bodyPr>
          <a:lstStyle/>
          <a:p>
            <a:r>
              <a:rPr lang="en-GB"/>
              <a:t>Early Years Foundation Stage  - first year of the new curriculum – read through how you can support your child</a:t>
            </a:r>
          </a:p>
        </p:txBody>
      </p:sp>
    </p:spTree>
    <p:extLst>
      <p:ext uri="{BB962C8B-B14F-4D97-AF65-F5344CB8AC3E}">
        <p14:creationId xmlns:p14="http://schemas.microsoft.com/office/powerpoint/2010/main" val="53649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Early Years Foundation Stage Curriculum</a:t>
            </a:r>
          </a:p>
        </p:txBody>
      </p:sp>
      <p:sp>
        <p:nvSpPr>
          <p:cNvPr id="8" name="TextBox 7"/>
          <p:cNvSpPr txBox="1"/>
          <p:nvPr/>
        </p:nvSpPr>
        <p:spPr>
          <a:xfrm>
            <a:off x="5200247" y="494163"/>
            <a:ext cx="4730590" cy="369332"/>
          </a:xfrm>
          <a:prstGeom prst="rect">
            <a:avLst/>
          </a:prstGeom>
          <a:noFill/>
        </p:spPr>
        <p:txBody>
          <a:bodyPr wrap="none" lIns="91440" tIns="45720" rIns="91440" bIns="45720" rtlCol="0" anchor="t">
            <a:spAutoFit/>
          </a:bodyPr>
          <a:lstStyle/>
          <a:p>
            <a:r>
              <a:rPr lang="en-GB" dirty="0"/>
              <a:t>Early Years Foundation Stage Curriculum </a:t>
            </a:r>
          </a:p>
        </p:txBody>
      </p:sp>
      <p:sp>
        <p:nvSpPr>
          <p:cNvPr id="13" name="TextBox 12"/>
          <p:cNvSpPr txBox="1"/>
          <p:nvPr/>
        </p:nvSpPr>
        <p:spPr>
          <a:xfrm>
            <a:off x="5384799" y="1506972"/>
            <a:ext cx="2111022" cy="1200329"/>
          </a:xfrm>
          <a:prstGeom prst="rect">
            <a:avLst/>
          </a:prstGeom>
          <a:noFill/>
        </p:spPr>
        <p:txBody>
          <a:bodyPr wrap="square" rtlCol="0">
            <a:spAutoFit/>
          </a:bodyPr>
          <a:lstStyle/>
          <a:p>
            <a:r>
              <a:rPr lang="en-GB"/>
              <a:t>It’s a continuation of work from your child’s previous setting </a:t>
            </a:r>
          </a:p>
        </p:txBody>
      </p:sp>
      <p:sp>
        <p:nvSpPr>
          <p:cNvPr id="14" name="Content Placeholder 13"/>
          <p:cNvSpPr txBox="1">
            <a:spLocks noGrp="1"/>
          </p:cNvSpPr>
          <p:nvPr>
            <p:ph idx="1"/>
          </p:nvPr>
        </p:nvSpPr>
        <p:spPr>
          <a:xfrm>
            <a:off x="7657662" y="1617772"/>
            <a:ext cx="2984515" cy="1089529"/>
          </a:xfrm>
          <a:prstGeom prst="rect">
            <a:avLst/>
          </a:prstGeom>
          <a:noFill/>
        </p:spPr>
        <p:txBody>
          <a:bodyPr wrap="square" rtlCol="0">
            <a:spAutoFit/>
          </a:bodyPr>
          <a:lstStyle/>
          <a:p>
            <a:r>
              <a:rPr lang="en-GB"/>
              <a:t>Seven areas which are split into Prime Areas and Specific Areas</a:t>
            </a:r>
          </a:p>
        </p:txBody>
      </p:sp>
      <p:sp>
        <p:nvSpPr>
          <p:cNvPr id="15" name="Content Placeholder 13"/>
          <p:cNvSpPr txBox="1">
            <a:spLocks/>
          </p:cNvSpPr>
          <p:nvPr/>
        </p:nvSpPr>
        <p:spPr>
          <a:xfrm>
            <a:off x="4775198" y="2719642"/>
            <a:ext cx="3330223" cy="2086725"/>
          </a:xfrm>
          <a:prstGeom prst="rect">
            <a:avLst/>
          </a:prstGeom>
          <a:noFill/>
        </p:spPr>
        <p:txBody>
          <a:bodyPr vert="horz" wrap="square" lIns="91440" tIns="45720" rIns="91440" bIns="45720" rtlCol="0" anchor="ctr">
            <a:sp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GB"/>
              <a:t>Prime Areas are fundamental to your child’s learning.  They work together and support development in all other areas of learning</a:t>
            </a:r>
          </a:p>
        </p:txBody>
      </p:sp>
      <p:sp>
        <p:nvSpPr>
          <p:cNvPr id="17" name="TextBox 16"/>
          <p:cNvSpPr txBox="1"/>
          <p:nvPr/>
        </p:nvSpPr>
        <p:spPr>
          <a:xfrm>
            <a:off x="8492245" y="2985328"/>
            <a:ext cx="3128737" cy="1754326"/>
          </a:xfrm>
          <a:prstGeom prst="rect">
            <a:avLst/>
          </a:prstGeom>
          <a:noFill/>
        </p:spPr>
        <p:txBody>
          <a:bodyPr wrap="square" rtlCol="0">
            <a:spAutoFit/>
          </a:bodyPr>
          <a:lstStyle/>
          <a:p>
            <a:r>
              <a:rPr lang="en-GB"/>
              <a:t>The Prime areas are:</a:t>
            </a:r>
          </a:p>
          <a:p>
            <a:r>
              <a:rPr lang="en-GB"/>
              <a:t>- Personal, Social and Emotional Development.</a:t>
            </a:r>
          </a:p>
          <a:p>
            <a:pPr marL="285750" indent="-285750">
              <a:buFontTx/>
              <a:buChar char="-"/>
            </a:pPr>
            <a:r>
              <a:rPr lang="en-GB"/>
              <a:t>Communication and Language.</a:t>
            </a:r>
          </a:p>
          <a:p>
            <a:pPr marL="285750" indent="-285750">
              <a:buFontTx/>
              <a:buChar char="-"/>
            </a:pPr>
            <a:r>
              <a:rPr lang="en-GB"/>
              <a:t>Physical Development</a:t>
            </a:r>
          </a:p>
        </p:txBody>
      </p:sp>
      <p:sp>
        <p:nvSpPr>
          <p:cNvPr id="18" name="TextBox 17"/>
          <p:cNvSpPr txBox="1"/>
          <p:nvPr/>
        </p:nvSpPr>
        <p:spPr>
          <a:xfrm>
            <a:off x="8263466" y="5122805"/>
            <a:ext cx="3390159" cy="1477328"/>
          </a:xfrm>
          <a:prstGeom prst="rect">
            <a:avLst/>
          </a:prstGeom>
          <a:noFill/>
        </p:spPr>
        <p:txBody>
          <a:bodyPr wrap="none" rtlCol="0">
            <a:spAutoFit/>
          </a:bodyPr>
          <a:lstStyle/>
          <a:p>
            <a:r>
              <a:rPr lang="en-GB"/>
              <a:t>The Specific Areas are:</a:t>
            </a:r>
          </a:p>
          <a:p>
            <a:r>
              <a:rPr lang="en-GB"/>
              <a:t>-Literacy</a:t>
            </a:r>
          </a:p>
          <a:p>
            <a:pPr marL="285750" indent="-285750">
              <a:buFontTx/>
              <a:buChar char="-"/>
            </a:pPr>
            <a:r>
              <a:rPr lang="en-GB"/>
              <a:t>Mathematics</a:t>
            </a:r>
          </a:p>
          <a:p>
            <a:pPr marL="285750" indent="-285750">
              <a:buFontTx/>
              <a:buChar char="-"/>
            </a:pPr>
            <a:r>
              <a:rPr lang="en-GB"/>
              <a:t>Understanding of the World</a:t>
            </a:r>
          </a:p>
          <a:p>
            <a:pPr marL="285750" indent="-285750">
              <a:buFontTx/>
              <a:buChar char="-"/>
            </a:pPr>
            <a:r>
              <a:rPr lang="en-GB"/>
              <a:t>Expressive Arts and Design</a:t>
            </a:r>
          </a:p>
        </p:txBody>
      </p:sp>
      <p:sp>
        <p:nvSpPr>
          <p:cNvPr id="19" name="Content Placeholder 13"/>
          <p:cNvSpPr txBox="1">
            <a:spLocks/>
          </p:cNvSpPr>
          <p:nvPr/>
        </p:nvSpPr>
        <p:spPr>
          <a:xfrm>
            <a:off x="4775197" y="4984306"/>
            <a:ext cx="3330223" cy="1754326"/>
          </a:xfrm>
          <a:prstGeom prst="rect">
            <a:avLst/>
          </a:prstGeom>
          <a:noFill/>
        </p:spPr>
        <p:txBody>
          <a:bodyPr vert="horz" wrap="square" lIns="91440" tIns="45720" rIns="91440" bIns="45720" rtlCol="0" anchor="ctr">
            <a:sp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GB"/>
              <a:t>Specific Areas include essential skills and knowledge for children to participate successfully in society.</a:t>
            </a:r>
          </a:p>
        </p:txBody>
      </p:sp>
      <p:pic>
        <p:nvPicPr>
          <p:cNvPr id="20" name="Picture 19"/>
          <p:cNvPicPr>
            <a:picLocks noChangeAspect="1"/>
          </p:cNvPicPr>
          <p:nvPr/>
        </p:nvPicPr>
        <p:blipFill>
          <a:blip r:embed="rId2"/>
          <a:stretch>
            <a:fillRect/>
          </a:stretch>
        </p:blipFill>
        <p:spPr>
          <a:xfrm>
            <a:off x="10887127" y="4881616"/>
            <a:ext cx="838095" cy="866667"/>
          </a:xfrm>
          <a:prstGeom prst="rect">
            <a:avLst/>
          </a:prstGeom>
        </p:spPr>
      </p:pic>
      <p:pic>
        <p:nvPicPr>
          <p:cNvPr id="21" name="Picture 20"/>
          <p:cNvPicPr>
            <a:picLocks noChangeAspect="1"/>
          </p:cNvPicPr>
          <p:nvPr/>
        </p:nvPicPr>
        <p:blipFill>
          <a:blip r:embed="rId3"/>
          <a:stretch>
            <a:fillRect/>
          </a:stretch>
        </p:blipFill>
        <p:spPr>
          <a:xfrm>
            <a:off x="7525349" y="4491929"/>
            <a:ext cx="838095" cy="619048"/>
          </a:xfrm>
          <a:prstGeom prst="rect">
            <a:avLst/>
          </a:prstGeom>
        </p:spPr>
      </p:pic>
      <p:pic>
        <p:nvPicPr>
          <p:cNvPr id="22" name="Picture 21"/>
          <p:cNvPicPr>
            <a:picLocks noChangeAspect="1"/>
          </p:cNvPicPr>
          <p:nvPr/>
        </p:nvPicPr>
        <p:blipFill>
          <a:blip r:embed="rId4"/>
          <a:stretch>
            <a:fillRect/>
          </a:stretch>
        </p:blipFill>
        <p:spPr>
          <a:xfrm>
            <a:off x="11297172" y="2985328"/>
            <a:ext cx="647619" cy="914286"/>
          </a:xfrm>
          <a:prstGeom prst="rect">
            <a:avLst/>
          </a:prstGeom>
        </p:spPr>
      </p:pic>
      <p:pic>
        <p:nvPicPr>
          <p:cNvPr id="23" name="Picture 22"/>
          <p:cNvPicPr>
            <a:picLocks noChangeAspect="1"/>
          </p:cNvPicPr>
          <p:nvPr/>
        </p:nvPicPr>
        <p:blipFill>
          <a:blip r:embed="rId5"/>
          <a:stretch>
            <a:fillRect/>
          </a:stretch>
        </p:blipFill>
        <p:spPr>
          <a:xfrm>
            <a:off x="4029507" y="5314949"/>
            <a:ext cx="666667" cy="914286"/>
          </a:xfrm>
          <a:prstGeom prst="rect">
            <a:avLst/>
          </a:prstGeom>
        </p:spPr>
      </p:pic>
      <p:pic>
        <p:nvPicPr>
          <p:cNvPr id="24" name="Picture 23"/>
          <p:cNvPicPr>
            <a:picLocks noChangeAspect="1"/>
          </p:cNvPicPr>
          <p:nvPr/>
        </p:nvPicPr>
        <p:blipFill>
          <a:blip r:embed="rId6"/>
          <a:stretch>
            <a:fillRect/>
          </a:stretch>
        </p:blipFill>
        <p:spPr>
          <a:xfrm>
            <a:off x="7811063" y="5791140"/>
            <a:ext cx="552381" cy="876190"/>
          </a:xfrm>
          <a:prstGeom prst="rect">
            <a:avLst/>
          </a:prstGeom>
        </p:spPr>
      </p:pic>
      <p:pic>
        <p:nvPicPr>
          <p:cNvPr id="25" name="Picture 24"/>
          <p:cNvPicPr>
            <a:picLocks noChangeAspect="1"/>
          </p:cNvPicPr>
          <p:nvPr/>
        </p:nvPicPr>
        <p:blipFill>
          <a:blip r:embed="rId7"/>
          <a:stretch>
            <a:fillRect/>
          </a:stretch>
        </p:blipFill>
        <p:spPr>
          <a:xfrm>
            <a:off x="2838217" y="5748283"/>
            <a:ext cx="838095" cy="790476"/>
          </a:xfrm>
          <a:prstGeom prst="rect">
            <a:avLst/>
          </a:prstGeom>
        </p:spPr>
      </p:pic>
    </p:spTree>
    <p:extLst>
      <p:ext uri="{BB962C8B-B14F-4D97-AF65-F5344CB8AC3E}">
        <p14:creationId xmlns:p14="http://schemas.microsoft.com/office/powerpoint/2010/main" val="373829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974" y="2442258"/>
            <a:ext cx="3321935" cy="2164466"/>
          </a:xfrm>
        </p:spPr>
        <p:txBody>
          <a:bodyPr>
            <a:noAutofit/>
          </a:bodyPr>
          <a:lstStyle/>
          <a:p>
            <a:pPr algn="l"/>
            <a:r>
              <a:rPr lang="en-GB" sz="3200"/>
              <a:t>A look around the classroom – to show the different areas to support our curriculum </a:t>
            </a:r>
          </a:p>
        </p:txBody>
      </p:sp>
      <p:sp>
        <p:nvSpPr>
          <p:cNvPr id="4" name="TextBox 3"/>
          <p:cNvSpPr txBox="1"/>
          <p:nvPr/>
        </p:nvSpPr>
        <p:spPr>
          <a:xfrm>
            <a:off x="861767" y="294463"/>
            <a:ext cx="1831592" cy="369332"/>
          </a:xfrm>
          <a:prstGeom prst="rect">
            <a:avLst/>
          </a:prstGeom>
          <a:noFill/>
        </p:spPr>
        <p:txBody>
          <a:bodyPr wrap="none" rtlCol="0">
            <a:spAutoFit/>
          </a:bodyPr>
          <a:lstStyle/>
          <a:p>
            <a:r>
              <a:rPr lang="en-GB"/>
              <a:t>The cloak room</a:t>
            </a:r>
          </a:p>
        </p:txBody>
      </p:sp>
      <p:sp>
        <p:nvSpPr>
          <p:cNvPr id="5" name="TextBox 4"/>
          <p:cNvSpPr txBox="1"/>
          <p:nvPr/>
        </p:nvSpPr>
        <p:spPr>
          <a:xfrm>
            <a:off x="9481268" y="293934"/>
            <a:ext cx="1631922" cy="369332"/>
          </a:xfrm>
          <a:prstGeom prst="rect">
            <a:avLst/>
          </a:prstGeom>
          <a:noFill/>
        </p:spPr>
        <p:txBody>
          <a:bodyPr wrap="none" rtlCol="0">
            <a:spAutoFit/>
          </a:bodyPr>
          <a:lstStyle/>
          <a:p>
            <a:r>
              <a:rPr lang="en-GB"/>
              <a:t>Building Area</a:t>
            </a:r>
          </a:p>
        </p:txBody>
      </p:sp>
      <p:sp>
        <p:nvSpPr>
          <p:cNvPr id="7" name="TextBox 6"/>
          <p:cNvSpPr txBox="1"/>
          <p:nvPr/>
        </p:nvSpPr>
        <p:spPr>
          <a:xfrm>
            <a:off x="3421893" y="5238418"/>
            <a:ext cx="1268617" cy="369332"/>
          </a:xfrm>
          <a:prstGeom prst="rect">
            <a:avLst/>
          </a:prstGeom>
          <a:noFill/>
        </p:spPr>
        <p:txBody>
          <a:bodyPr wrap="none" rtlCol="0">
            <a:spAutoFit/>
          </a:bodyPr>
          <a:lstStyle/>
          <a:p>
            <a:r>
              <a:rPr lang="en-GB"/>
              <a:t>Workshop</a:t>
            </a:r>
          </a:p>
        </p:txBody>
      </p:sp>
      <p:sp>
        <p:nvSpPr>
          <p:cNvPr id="8" name="Content Placeholder 7"/>
          <p:cNvSpPr txBox="1">
            <a:spLocks noGrp="1"/>
          </p:cNvSpPr>
          <p:nvPr>
            <p:ph idx="1"/>
          </p:nvPr>
        </p:nvSpPr>
        <p:spPr>
          <a:xfrm>
            <a:off x="4789989" y="2443559"/>
            <a:ext cx="1717137" cy="395558"/>
          </a:xfrm>
          <a:prstGeom prst="rect">
            <a:avLst/>
          </a:prstGeom>
          <a:noFill/>
        </p:spPr>
        <p:txBody>
          <a:bodyPr wrap="none" rtlCol="0">
            <a:spAutoFit/>
          </a:bodyPr>
          <a:lstStyle/>
          <a:p>
            <a:r>
              <a:rPr lang="en-GB"/>
              <a:t>Carpet Area</a:t>
            </a:r>
          </a:p>
        </p:txBody>
      </p:sp>
      <p:sp>
        <p:nvSpPr>
          <p:cNvPr id="9" name="TextBox 8"/>
          <p:cNvSpPr txBox="1"/>
          <p:nvPr/>
        </p:nvSpPr>
        <p:spPr>
          <a:xfrm>
            <a:off x="9014685" y="2748114"/>
            <a:ext cx="2805640" cy="369332"/>
          </a:xfrm>
          <a:prstGeom prst="rect">
            <a:avLst/>
          </a:prstGeom>
          <a:noFill/>
        </p:spPr>
        <p:txBody>
          <a:bodyPr wrap="none" rtlCol="0" anchor="t">
            <a:spAutoFit/>
          </a:bodyPr>
          <a:lstStyle/>
          <a:p>
            <a:r>
              <a:rPr lang="en-GB"/>
              <a:t>Toilet Area and sink area</a:t>
            </a:r>
          </a:p>
        </p:txBody>
      </p:sp>
      <p:sp>
        <p:nvSpPr>
          <p:cNvPr id="10" name="TextBox 9"/>
          <p:cNvSpPr txBox="1"/>
          <p:nvPr/>
        </p:nvSpPr>
        <p:spPr>
          <a:xfrm>
            <a:off x="6514781" y="4565705"/>
            <a:ext cx="1556388" cy="369332"/>
          </a:xfrm>
          <a:prstGeom prst="rect">
            <a:avLst/>
          </a:prstGeom>
          <a:noFill/>
        </p:spPr>
        <p:txBody>
          <a:bodyPr wrap="none" rtlCol="0">
            <a:spAutoFit/>
          </a:bodyPr>
          <a:lstStyle/>
          <a:p>
            <a:r>
              <a:rPr lang="en-GB"/>
              <a:t>Writing Area</a:t>
            </a:r>
          </a:p>
        </p:txBody>
      </p:sp>
      <p:sp>
        <p:nvSpPr>
          <p:cNvPr id="11" name="TextBox 10"/>
          <p:cNvSpPr txBox="1"/>
          <p:nvPr/>
        </p:nvSpPr>
        <p:spPr>
          <a:xfrm>
            <a:off x="9205358" y="4762507"/>
            <a:ext cx="1633524" cy="369332"/>
          </a:xfrm>
          <a:prstGeom prst="rect">
            <a:avLst/>
          </a:prstGeom>
          <a:noFill/>
        </p:spPr>
        <p:txBody>
          <a:bodyPr wrap="none" rtlCol="0">
            <a:spAutoFit/>
          </a:bodyPr>
          <a:lstStyle/>
          <a:p>
            <a:r>
              <a:rPr lang="en-GB"/>
              <a:t>Outdoor Area</a:t>
            </a:r>
          </a:p>
        </p:txBody>
      </p:sp>
      <p:sp>
        <p:nvSpPr>
          <p:cNvPr id="12" name="TextBox 11"/>
          <p:cNvSpPr txBox="1"/>
          <p:nvPr/>
        </p:nvSpPr>
        <p:spPr>
          <a:xfrm>
            <a:off x="6957625" y="2583868"/>
            <a:ext cx="1348446" cy="369332"/>
          </a:xfrm>
          <a:prstGeom prst="rect">
            <a:avLst/>
          </a:prstGeom>
          <a:noFill/>
        </p:spPr>
        <p:txBody>
          <a:bodyPr wrap="none" rtlCol="0">
            <a:spAutoFit/>
          </a:bodyPr>
          <a:lstStyle/>
          <a:p>
            <a:r>
              <a:rPr lang="en-GB"/>
              <a:t>Lunch time</a:t>
            </a:r>
          </a:p>
        </p:txBody>
      </p:sp>
      <p:sp>
        <p:nvSpPr>
          <p:cNvPr id="13" name="TextBox 12"/>
          <p:cNvSpPr txBox="1"/>
          <p:nvPr/>
        </p:nvSpPr>
        <p:spPr>
          <a:xfrm>
            <a:off x="6804989" y="159229"/>
            <a:ext cx="818686" cy="369332"/>
          </a:xfrm>
          <a:prstGeom prst="rect">
            <a:avLst/>
          </a:prstGeom>
          <a:noFill/>
        </p:spPr>
        <p:txBody>
          <a:bodyPr wrap="none" rtlCol="0">
            <a:spAutoFit/>
          </a:bodyPr>
          <a:lstStyle/>
          <a:p>
            <a:r>
              <a:rPr lang="en-GB"/>
              <a:t>Trays </a:t>
            </a:r>
          </a:p>
        </p:txBody>
      </p:sp>
      <p:pic>
        <p:nvPicPr>
          <p:cNvPr id="3" name="Picture 14" descr="A picture containing indoor, window, kitchen, table&#10;&#10;Description generated with very high confidence">
            <a:extLst>
              <a:ext uri="{FF2B5EF4-FFF2-40B4-BE49-F238E27FC236}">
                <a16:creationId xmlns:a16="http://schemas.microsoft.com/office/drawing/2014/main" id="{3E44F966-D10E-44F7-9E11-7AF32207CE02}"/>
              </a:ext>
            </a:extLst>
          </p:cNvPr>
          <p:cNvPicPr>
            <a:picLocks noChangeAspect="1"/>
          </p:cNvPicPr>
          <p:nvPr/>
        </p:nvPicPr>
        <p:blipFill>
          <a:blip r:embed="rId2"/>
          <a:stretch>
            <a:fillRect/>
          </a:stretch>
        </p:blipFill>
        <p:spPr>
          <a:xfrm>
            <a:off x="3229154" y="56791"/>
            <a:ext cx="2053087" cy="1539815"/>
          </a:xfrm>
          <a:prstGeom prst="rect">
            <a:avLst/>
          </a:prstGeom>
        </p:spPr>
      </p:pic>
      <p:pic>
        <p:nvPicPr>
          <p:cNvPr id="15" name="Picture 15" descr="A picture containing indoor, table, sitting, computer&#10;&#10;Description generated with very high confidence">
            <a:extLst>
              <a:ext uri="{FF2B5EF4-FFF2-40B4-BE49-F238E27FC236}">
                <a16:creationId xmlns:a16="http://schemas.microsoft.com/office/drawing/2014/main" id="{507F3D65-D924-487E-B537-871E7F5319BB}"/>
              </a:ext>
            </a:extLst>
          </p:cNvPr>
          <p:cNvPicPr>
            <a:picLocks noChangeAspect="1"/>
          </p:cNvPicPr>
          <p:nvPr/>
        </p:nvPicPr>
        <p:blipFill>
          <a:blip r:embed="rId3"/>
          <a:stretch>
            <a:fillRect/>
          </a:stretch>
        </p:blipFill>
        <p:spPr>
          <a:xfrm>
            <a:off x="4551872" y="2937295"/>
            <a:ext cx="1736784" cy="2291750"/>
          </a:xfrm>
          <a:prstGeom prst="rect">
            <a:avLst/>
          </a:prstGeom>
        </p:spPr>
      </p:pic>
      <p:pic>
        <p:nvPicPr>
          <p:cNvPr id="16" name="Picture 16" descr="A group of people standing in front of a building&#10;&#10;Description generated with very high confidence">
            <a:extLst>
              <a:ext uri="{FF2B5EF4-FFF2-40B4-BE49-F238E27FC236}">
                <a16:creationId xmlns:a16="http://schemas.microsoft.com/office/drawing/2014/main" id="{E3E02C27-7741-4643-A95D-C8E3FD2B0882}"/>
              </a:ext>
            </a:extLst>
          </p:cNvPr>
          <p:cNvPicPr>
            <a:picLocks noChangeAspect="1"/>
          </p:cNvPicPr>
          <p:nvPr/>
        </p:nvPicPr>
        <p:blipFill>
          <a:blip r:embed="rId4"/>
          <a:stretch>
            <a:fillRect/>
          </a:stretch>
        </p:blipFill>
        <p:spPr>
          <a:xfrm>
            <a:off x="9238891" y="5232640"/>
            <a:ext cx="2139350" cy="1496683"/>
          </a:xfrm>
          <a:prstGeom prst="rect">
            <a:avLst/>
          </a:prstGeom>
        </p:spPr>
      </p:pic>
      <p:pic>
        <p:nvPicPr>
          <p:cNvPr id="17" name="Picture 17" descr="A close up of a blue door&#10;&#10;Description generated with high confidence">
            <a:extLst>
              <a:ext uri="{FF2B5EF4-FFF2-40B4-BE49-F238E27FC236}">
                <a16:creationId xmlns:a16="http://schemas.microsoft.com/office/drawing/2014/main" id="{E8851E89-43FB-4514-B9CB-FE8E7512278B}"/>
              </a:ext>
            </a:extLst>
          </p:cNvPr>
          <p:cNvPicPr>
            <a:picLocks noChangeAspect="1"/>
          </p:cNvPicPr>
          <p:nvPr/>
        </p:nvPicPr>
        <p:blipFill>
          <a:blip r:embed="rId5"/>
          <a:stretch>
            <a:fillRect/>
          </a:stretch>
        </p:blipFill>
        <p:spPr>
          <a:xfrm>
            <a:off x="9555193" y="3262942"/>
            <a:ext cx="1736785" cy="1338532"/>
          </a:xfrm>
          <a:prstGeom prst="rect">
            <a:avLst/>
          </a:prstGeom>
        </p:spPr>
      </p:pic>
      <p:pic>
        <p:nvPicPr>
          <p:cNvPr id="18" name="Picture 18" descr="A picture containing child, boy, little, young&#10;&#10;Description generated with very high confidence">
            <a:extLst>
              <a:ext uri="{FF2B5EF4-FFF2-40B4-BE49-F238E27FC236}">
                <a16:creationId xmlns:a16="http://schemas.microsoft.com/office/drawing/2014/main" id="{CFC45489-BD20-458D-B557-C4BB4724DEB0}"/>
              </a:ext>
            </a:extLst>
          </p:cNvPr>
          <p:cNvPicPr>
            <a:picLocks noChangeAspect="1"/>
          </p:cNvPicPr>
          <p:nvPr/>
        </p:nvPicPr>
        <p:blipFill>
          <a:blip r:embed="rId6"/>
          <a:stretch>
            <a:fillRect/>
          </a:stretch>
        </p:blipFill>
        <p:spPr>
          <a:xfrm>
            <a:off x="8620664" y="890678"/>
            <a:ext cx="1880559" cy="1410419"/>
          </a:xfrm>
          <a:prstGeom prst="rect">
            <a:avLst/>
          </a:prstGeom>
        </p:spPr>
      </p:pic>
      <p:pic>
        <p:nvPicPr>
          <p:cNvPr id="19" name="Picture 19" descr="A picture containing room, table, library, desk&#10;&#10;Description generated with very high confidence">
            <a:extLst>
              <a:ext uri="{FF2B5EF4-FFF2-40B4-BE49-F238E27FC236}">
                <a16:creationId xmlns:a16="http://schemas.microsoft.com/office/drawing/2014/main" id="{AE4014A6-D490-4727-88BC-31104361AB53}"/>
              </a:ext>
            </a:extLst>
          </p:cNvPr>
          <p:cNvPicPr>
            <a:picLocks noChangeAspect="1"/>
          </p:cNvPicPr>
          <p:nvPr/>
        </p:nvPicPr>
        <p:blipFill>
          <a:blip r:embed="rId7"/>
          <a:stretch>
            <a:fillRect/>
          </a:stretch>
        </p:blipFill>
        <p:spPr>
          <a:xfrm>
            <a:off x="6090250" y="531243"/>
            <a:ext cx="2053087" cy="1539814"/>
          </a:xfrm>
          <a:prstGeom prst="rect">
            <a:avLst/>
          </a:prstGeom>
        </p:spPr>
      </p:pic>
      <p:pic>
        <p:nvPicPr>
          <p:cNvPr id="21" name="Picture 21" descr="A picture containing indoor, table, kitchen, sitting&#10;&#10;Description generated with very high confidence">
            <a:extLst>
              <a:ext uri="{FF2B5EF4-FFF2-40B4-BE49-F238E27FC236}">
                <a16:creationId xmlns:a16="http://schemas.microsoft.com/office/drawing/2014/main" id="{5FD978BE-FF16-4737-8D51-E867E56DED17}"/>
              </a:ext>
            </a:extLst>
          </p:cNvPr>
          <p:cNvPicPr>
            <a:picLocks noChangeAspect="1"/>
          </p:cNvPicPr>
          <p:nvPr/>
        </p:nvPicPr>
        <p:blipFill>
          <a:blip r:embed="rId8"/>
          <a:stretch>
            <a:fillRect/>
          </a:stretch>
        </p:blipFill>
        <p:spPr>
          <a:xfrm>
            <a:off x="10389078" y="1307621"/>
            <a:ext cx="1736786" cy="1338533"/>
          </a:xfrm>
          <a:prstGeom prst="rect">
            <a:avLst/>
          </a:prstGeom>
        </p:spPr>
      </p:pic>
      <p:pic>
        <p:nvPicPr>
          <p:cNvPr id="22" name="Picture 22" descr="A picture containing photo, white, red, covered&#10;&#10;Description generated with very high confidence">
            <a:extLst>
              <a:ext uri="{FF2B5EF4-FFF2-40B4-BE49-F238E27FC236}">
                <a16:creationId xmlns:a16="http://schemas.microsoft.com/office/drawing/2014/main" id="{AF5B2E5A-0F03-410F-9A1E-A5E91042AA0B}"/>
              </a:ext>
            </a:extLst>
          </p:cNvPr>
          <p:cNvPicPr>
            <a:picLocks noChangeAspect="1"/>
          </p:cNvPicPr>
          <p:nvPr/>
        </p:nvPicPr>
        <p:blipFill>
          <a:blip r:embed="rId9"/>
          <a:stretch>
            <a:fillRect/>
          </a:stretch>
        </p:blipFill>
        <p:spPr>
          <a:xfrm>
            <a:off x="1115683" y="5117622"/>
            <a:ext cx="2139351" cy="1611702"/>
          </a:xfrm>
          <a:prstGeom prst="rect">
            <a:avLst/>
          </a:prstGeom>
        </p:spPr>
      </p:pic>
      <p:pic>
        <p:nvPicPr>
          <p:cNvPr id="23" name="Picture 23" descr="A picture containing table&#10;&#10;Description generated with very high confidence">
            <a:extLst>
              <a:ext uri="{FF2B5EF4-FFF2-40B4-BE49-F238E27FC236}">
                <a16:creationId xmlns:a16="http://schemas.microsoft.com/office/drawing/2014/main" id="{A3F76059-78D4-430B-96C7-E6D3CF3912B4}"/>
              </a:ext>
            </a:extLst>
          </p:cNvPr>
          <p:cNvPicPr>
            <a:picLocks noChangeAspect="1"/>
          </p:cNvPicPr>
          <p:nvPr/>
        </p:nvPicPr>
        <p:blipFill>
          <a:blip r:embed="rId10"/>
          <a:stretch>
            <a:fillRect/>
          </a:stretch>
        </p:blipFill>
        <p:spPr>
          <a:xfrm>
            <a:off x="6090248" y="4973847"/>
            <a:ext cx="2311880" cy="1755476"/>
          </a:xfrm>
          <a:prstGeom prst="rect">
            <a:avLst/>
          </a:prstGeom>
        </p:spPr>
      </p:pic>
      <p:pic>
        <p:nvPicPr>
          <p:cNvPr id="24" name="Picture 24" descr="A group of people sitting at a table&#10;&#10;Description generated with very high confidence">
            <a:extLst>
              <a:ext uri="{FF2B5EF4-FFF2-40B4-BE49-F238E27FC236}">
                <a16:creationId xmlns:a16="http://schemas.microsoft.com/office/drawing/2014/main" id="{9494476A-12F1-4C7C-B773-5B5D98F61840}"/>
              </a:ext>
            </a:extLst>
          </p:cNvPr>
          <p:cNvPicPr>
            <a:picLocks noChangeAspect="1"/>
          </p:cNvPicPr>
          <p:nvPr/>
        </p:nvPicPr>
        <p:blipFill>
          <a:blip r:embed="rId11"/>
          <a:stretch>
            <a:fillRect/>
          </a:stretch>
        </p:blipFill>
        <p:spPr>
          <a:xfrm>
            <a:off x="6665344" y="2946640"/>
            <a:ext cx="1938068" cy="1381665"/>
          </a:xfrm>
          <a:prstGeom prst="rect">
            <a:avLst/>
          </a:prstGeom>
        </p:spPr>
      </p:pic>
    </p:spTree>
    <p:extLst>
      <p:ext uri="{BB962C8B-B14F-4D97-AF65-F5344CB8AC3E}">
        <p14:creationId xmlns:p14="http://schemas.microsoft.com/office/powerpoint/2010/main" val="835024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854" y="2349925"/>
            <a:ext cx="3498979" cy="2456442"/>
          </a:xfrm>
        </p:spPr>
        <p:txBody>
          <a:bodyPr/>
          <a:lstStyle/>
          <a:p>
            <a:r>
              <a:rPr lang="en-GB"/>
              <a:t>Other things in your pack</a:t>
            </a:r>
          </a:p>
        </p:txBody>
      </p:sp>
      <p:pic>
        <p:nvPicPr>
          <p:cNvPr id="4" name="Content Placeholder 3"/>
          <p:cNvPicPr>
            <a:picLocks noGrp="1" noChangeAspect="1"/>
          </p:cNvPicPr>
          <p:nvPr>
            <p:ph idx="1"/>
          </p:nvPr>
        </p:nvPicPr>
        <p:blipFill>
          <a:blip r:embed="rId2"/>
          <a:stretch>
            <a:fillRect/>
          </a:stretch>
        </p:blipFill>
        <p:spPr>
          <a:xfrm>
            <a:off x="4668833" y="517815"/>
            <a:ext cx="3048473" cy="4424874"/>
          </a:xfrm>
          <a:prstGeom prst="rect">
            <a:avLst/>
          </a:prstGeom>
        </p:spPr>
      </p:pic>
      <p:pic>
        <p:nvPicPr>
          <p:cNvPr id="5" name="Picture 4"/>
          <p:cNvPicPr>
            <a:picLocks noChangeAspect="1"/>
          </p:cNvPicPr>
          <p:nvPr/>
        </p:nvPicPr>
        <p:blipFill>
          <a:blip r:embed="rId3"/>
          <a:stretch>
            <a:fillRect/>
          </a:stretch>
        </p:blipFill>
        <p:spPr>
          <a:xfrm>
            <a:off x="7998530" y="272802"/>
            <a:ext cx="3600450" cy="4914900"/>
          </a:xfrm>
          <a:prstGeom prst="rect">
            <a:avLst/>
          </a:prstGeom>
        </p:spPr>
      </p:pic>
      <p:sp>
        <p:nvSpPr>
          <p:cNvPr id="7" name="TextBox 6"/>
          <p:cNvSpPr txBox="1"/>
          <p:nvPr/>
        </p:nvSpPr>
        <p:spPr>
          <a:xfrm>
            <a:off x="4562475" y="4942689"/>
            <a:ext cx="2857500" cy="1477328"/>
          </a:xfrm>
          <a:prstGeom prst="rect">
            <a:avLst/>
          </a:prstGeom>
          <a:noFill/>
        </p:spPr>
        <p:txBody>
          <a:bodyPr wrap="square" rtlCol="0">
            <a:spAutoFit/>
          </a:bodyPr>
          <a:lstStyle/>
          <a:p>
            <a:r>
              <a:rPr lang="en-GB"/>
              <a:t>Please could you fill this in and sent back to school.</a:t>
            </a:r>
          </a:p>
          <a:p>
            <a:r>
              <a:rPr lang="en-GB"/>
              <a:t>It will help us to learn about your child.</a:t>
            </a:r>
          </a:p>
        </p:txBody>
      </p:sp>
      <p:sp>
        <p:nvSpPr>
          <p:cNvPr id="8" name="TextBox 7"/>
          <p:cNvSpPr txBox="1"/>
          <p:nvPr/>
        </p:nvSpPr>
        <p:spPr>
          <a:xfrm>
            <a:off x="8665280" y="5103674"/>
            <a:ext cx="2555171" cy="1477328"/>
          </a:xfrm>
          <a:prstGeom prst="rect">
            <a:avLst/>
          </a:prstGeom>
          <a:noFill/>
        </p:spPr>
        <p:txBody>
          <a:bodyPr wrap="square" rtlCol="0">
            <a:spAutoFit/>
          </a:bodyPr>
          <a:lstStyle/>
          <a:p>
            <a:r>
              <a:rPr lang="en-GB"/>
              <a:t>This is for you to have a look at and ideas for you to work upon before your child comes to school</a:t>
            </a:r>
          </a:p>
        </p:txBody>
      </p:sp>
      <p:sp>
        <p:nvSpPr>
          <p:cNvPr id="9" name="TextBox 8"/>
          <p:cNvSpPr txBox="1"/>
          <p:nvPr/>
        </p:nvSpPr>
        <p:spPr>
          <a:xfrm>
            <a:off x="1966481" y="5302496"/>
            <a:ext cx="2017439" cy="1477328"/>
          </a:xfrm>
          <a:prstGeom prst="rect">
            <a:avLst/>
          </a:prstGeom>
          <a:noFill/>
        </p:spPr>
        <p:txBody>
          <a:bodyPr wrap="square" rtlCol="0">
            <a:spAutoFit/>
          </a:bodyPr>
          <a:lstStyle/>
          <a:p>
            <a:r>
              <a:rPr lang="en-GB"/>
              <a:t>Other sheets – such as data, permission, medical etc.  Fill in and send back</a:t>
            </a:r>
          </a:p>
        </p:txBody>
      </p:sp>
    </p:spTree>
    <p:extLst>
      <p:ext uri="{BB962C8B-B14F-4D97-AF65-F5344CB8AC3E}">
        <p14:creationId xmlns:p14="http://schemas.microsoft.com/office/powerpoint/2010/main" val="1517215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Home Visits </a:t>
            </a:r>
            <a:br>
              <a:rPr lang="en-GB"/>
            </a:br>
            <a:r>
              <a:rPr lang="en-GB"/>
              <a:t>and </a:t>
            </a:r>
            <a:br>
              <a:rPr lang="en-GB"/>
            </a:br>
            <a:r>
              <a:rPr lang="en-GB">
                <a:cs typeface="Calibri Light"/>
              </a:rPr>
              <a:t>Visits to School</a:t>
            </a:r>
            <a:endParaRPr lang="en-GB"/>
          </a:p>
        </p:txBody>
      </p:sp>
      <p:sp>
        <p:nvSpPr>
          <p:cNvPr id="6" name="Content Placeholder 13"/>
          <p:cNvSpPr txBox="1">
            <a:spLocks noGrp="1"/>
          </p:cNvSpPr>
          <p:nvPr>
            <p:ph idx="1"/>
          </p:nvPr>
        </p:nvSpPr>
        <p:spPr>
          <a:xfrm>
            <a:off x="4604378" y="131455"/>
            <a:ext cx="6281873" cy="1839158"/>
          </a:xfrm>
          <a:prstGeom prst="rect">
            <a:avLst/>
          </a:prstGeom>
          <a:noFill/>
        </p:spPr>
        <p:txBody>
          <a:bodyPr vert="horz" wrap="square" lIns="91440" tIns="45720" rIns="91440" bIns="45720" rtlCol="0" anchor="ctr">
            <a:sp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GB" sz="1600" dirty="0"/>
              <a:t>In order to meet your child in their own setting before they come to school, we are hoping to do a home visit in July.  This can be a doorstep, garden or home visit.  You can either sign up at the 'Stay and Play session, ring in to book one or we will send you one. We will send you further information about date and times. </a:t>
            </a:r>
          </a:p>
        </p:txBody>
      </p:sp>
      <p:sp>
        <p:nvSpPr>
          <p:cNvPr id="8" name="Content Placeholder 13"/>
          <p:cNvSpPr txBox="1">
            <a:spLocks/>
          </p:cNvSpPr>
          <p:nvPr/>
        </p:nvSpPr>
        <p:spPr>
          <a:xfrm>
            <a:off x="4860990" y="2152310"/>
            <a:ext cx="6554015" cy="952761"/>
          </a:xfrm>
          <a:prstGeom prst="rect">
            <a:avLst/>
          </a:prstGeom>
          <a:noFill/>
        </p:spPr>
        <p:txBody>
          <a:bodyPr vert="horz" wrap="square" lIns="91440" tIns="45720" rIns="91440" bIns="45720" rtlCol="0" anchor="ctr">
            <a:sp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GB" sz="1600"/>
              <a:t>A home visit  will allow you and your child to meet us in their own setting.  You will be able to ask questions and we will be able to learn about your child – their likes/dislikes</a:t>
            </a:r>
          </a:p>
        </p:txBody>
      </p:sp>
      <p:sp>
        <p:nvSpPr>
          <p:cNvPr id="9" name="Content Placeholder 13"/>
          <p:cNvSpPr txBox="1">
            <a:spLocks/>
          </p:cNvSpPr>
          <p:nvPr/>
        </p:nvSpPr>
        <p:spPr>
          <a:xfrm>
            <a:off x="4802759" y="3325506"/>
            <a:ext cx="6281873" cy="952761"/>
          </a:xfrm>
          <a:prstGeom prst="rect">
            <a:avLst/>
          </a:prstGeom>
          <a:noFill/>
        </p:spPr>
        <p:txBody>
          <a:bodyPr vert="horz" wrap="square" lIns="91440" tIns="45720" rIns="91440" bIns="45720" rtlCol="0" anchor="ctr">
            <a:sp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GB" sz="1600"/>
              <a:t>They can show us their favourite toys, tell us about their favourite stories, show us their pets, bedrooms – whatever they like!  </a:t>
            </a:r>
            <a:endParaRPr lang="en-GB"/>
          </a:p>
        </p:txBody>
      </p:sp>
      <p:sp>
        <p:nvSpPr>
          <p:cNvPr id="10" name="Content Placeholder 13"/>
          <p:cNvSpPr txBox="1">
            <a:spLocks/>
          </p:cNvSpPr>
          <p:nvPr/>
        </p:nvSpPr>
        <p:spPr>
          <a:xfrm>
            <a:off x="151840" y="5836289"/>
            <a:ext cx="6281873" cy="952761"/>
          </a:xfrm>
          <a:prstGeom prst="rect">
            <a:avLst/>
          </a:prstGeom>
          <a:noFill/>
        </p:spPr>
        <p:txBody>
          <a:bodyPr vert="horz" wrap="square" lIns="91440" tIns="45720" rIns="91440" bIns="45720" rtlCol="0" anchor="ctr">
            <a:sp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GB" sz="1600"/>
              <a:t>If your child does not go to Small World nursery, please tell us now which nursery they go to, and we will arrange meetings with those nurseries</a:t>
            </a:r>
          </a:p>
        </p:txBody>
      </p:sp>
      <p:sp>
        <p:nvSpPr>
          <p:cNvPr id="11" name="Content Placeholder 13"/>
          <p:cNvSpPr txBox="1">
            <a:spLocks/>
          </p:cNvSpPr>
          <p:nvPr/>
        </p:nvSpPr>
        <p:spPr>
          <a:xfrm>
            <a:off x="5868760" y="4313583"/>
            <a:ext cx="3133725" cy="1543692"/>
          </a:xfrm>
          <a:prstGeom prst="rect">
            <a:avLst/>
          </a:prstGeom>
          <a:noFill/>
        </p:spPr>
        <p:txBody>
          <a:bodyPr vert="horz" wrap="square" lIns="91440" tIns="45720" rIns="91440" bIns="45720" rtlCol="0" anchor="ctr">
            <a:sp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GB" sz="1600"/>
              <a:t>As we learn about your child, we will use this information to help us enhance the classroom for when they start school in September</a:t>
            </a:r>
          </a:p>
        </p:txBody>
      </p:sp>
      <p:sp>
        <p:nvSpPr>
          <p:cNvPr id="3" name="TextBox 2">
            <a:extLst>
              <a:ext uri="{FF2B5EF4-FFF2-40B4-BE49-F238E27FC236}">
                <a16:creationId xmlns:a16="http://schemas.microsoft.com/office/drawing/2014/main" id="{239A15BD-8C33-47F4-A8F7-E8C8383FA05C}"/>
              </a:ext>
            </a:extLst>
          </p:cNvPr>
          <p:cNvSpPr txBox="1"/>
          <p:nvPr/>
        </p:nvSpPr>
        <p:spPr>
          <a:xfrm>
            <a:off x="9350829" y="4887685"/>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dirty="0"/>
          </a:p>
        </p:txBody>
      </p:sp>
      <p:sp>
        <p:nvSpPr>
          <p:cNvPr id="5" name="TextBox 4">
            <a:extLst>
              <a:ext uri="{FF2B5EF4-FFF2-40B4-BE49-F238E27FC236}">
                <a16:creationId xmlns:a16="http://schemas.microsoft.com/office/drawing/2014/main" id="{17938487-FE4B-4536-9DAD-48E43E66FF99}"/>
              </a:ext>
            </a:extLst>
          </p:cNvPr>
          <p:cNvSpPr txBox="1"/>
          <p:nvPr/>
        </p:nvSpPr>
        <p:spPr>
          <a:xfrm>
            <a:off x="519793" y="70757"/>
            <a:ext cx="385898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a:p>
          <a:p>
            <a:endParaRPr lang="en-US" sz="1600"/>
          </a:p>
          <a:p>
            <a:endParaRPr lang="en-US" sz="1600"/>
          </a:p>
        </p:txBody>
      </p:sp>
    </p:spTree>
    <p:extLst>
      <p:ext uri="{BB962C8B-B14F-4D97-AF65-F5344CB8AC3E}">
        <p14:creationId xmlns:p14="http://schemas.microsoft.com/office/powerpoint/2010/main" val="144303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emplate>Atlas</Template>
  <TotalTime>6</TotalTime>
  <Words>692</Words>
  <Application>Microsoft Office PowerPoint</Application>
  <PresentationFormat>Widescreen</PresentationFormat>
  <Paragraphs>72</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Calibri Light</vt:lpstr>
      <vt:lpstr>Rockwell</vt:lpstr>
      <vt:lpstr>Wingdings</vt:lpstr>
      <vt:lpstr>Atlas</vt:lpstr>
      <vt:lpstr>Welcome to Leftwich Community Primary school </vt:lpstr>
      <vt:lpstr>Introductions</vt:lpstr>
      <vt:lpstr>Head Teachers' Welcome</vt:lpstr>
      <vt:lpstr>Pupil Premium</vt:lpstr>
      <vt:lpstr>The Homepack – what is in it?</vt:lpstr>
      <vt:lpstr>Early Years Foundation Stage Curriculum</vt:lpstr>
      <vt:lpstr>A look around the classroom – to show the different areas to support our curriculum </vt:lpstr>
      <vt:lpstr>Other things in your pack</vt:lpstr>
      <vt:lpstr>Home Visits  and  Visits to School</vt:lpstr>
      <vt:lpstr>Thank you</vt:lpstr>
    </vt:vector>
  </TitlesOfParts>
  <Company>Leftwich Pirmary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Leftwich Community Primary school</dc:title>
  <dc:creator>Karen Dutton</dc:creator>
  <cp:lastModifiedBy>Karen Dutton</cp:lastModifiedBy>
  <cp:revision>14</cp:revision>
  <dcterms:created xsi:type="dcterms:W3CDTF">2020-06-08T12:52:27Z</dcterms:created>
  <dcterms:modified xsi:type="dcterms:W3CDTF">2023-06-06T13:04:52Z</dcterms:modified>
</cp:coreProperties>
</file>