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7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2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489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94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918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735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8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2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1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60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5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66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05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3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9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10366-F748-4496-8D94-BEC699C8C4F1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10B4EB-E6DF-4718-8522-7CCD22649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7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5400" dirty="0" err="1" smtClean="0">
                <a:latin typeface="Twinkl Precursive" panose="02000000000000000000" pitchFamily="2" charset="0"/>
              </a:rPr>
              <a:t>ReadWriteInc</a:t>
            </a:r>
            <a:r>
              <a:rPr lang="en-GB" sz="5400" dirty="0" smtClean="0">
                <a:latin typeface="Twinkl Precursive" panose="02000000000000000000" pitchFamily="2" charset="0"/>
              </a:rPr>
              <a:t>. in</a:t>
            </a:r>
          </a:p>
          <a:p>
            <a:r>
              <a:rPr lang="en-GB" sz="5400" dirty="0" smtClean="0">
                <a:latin typeface="Twinkl Precursive" panose="02000000000000000000" pitchFamily="2" charset="0"/>
              </a:rPr>
              <a:t>Reading and Writing </a:t>
            </a:r>
            <a:endParaRPr lang="en-GB" sz="5400" dirty="0">
              <a:latin typeface="Twinkl Precursive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5" r="-2" b="-15"/>
          <a:stretch>
            <a:fillRect/>
          </a:stretch>
        </p:blipFill>
        <p:spPr bwMode="auto">
          <a:xfrm>
            <a:off x="1151127" y="666204"/>
            <a:ext cx="9889746" cy="20508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8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1074"/>
            <a:ext cx="10515600" cy="5745889"/>
          </a:xfrm>
        </p:spPr>
        <p:txBody>
          <a:bodyPr>
            <a:normAutofit/>
          </a:bodyPr>
          <a:lstStyle/>
          <a:p>
            <a:endParaRPr lang="en-GB" dirty="0" smtClean="0">
              <a:latin typeface="Twinkl Precursive" panose="02000000000000000000" pitchFamily="2" charset="0"/>
            </a:endParaRPr>
          </a:p>
          <a:p>
            <a:endParaRPr lang="en-GB" dirty="0">
              <a:latin typeface="Twinkl Precursive" panose="02000000000000000000" pitchFamily="2" charset="0"/>
            </a:endParaRPr>
          </a:p>
          <a:p>
            <a:endParaRPr lang="en-GB" dirty="0" smtClean="0">
              <a:latin typeface="Twinkl Precursive" panose="02000000000000000000" pitchFamily="2" charset="0"/>
            </a:endParaRPr>
          </a:p>
          <a:p>
            <a:endParaRPr lang="en-GB" dirty="0">
              <a:latin typeface="Twinkl Precursive" panose="02000000000000000000" pitchFamily="2" charset="0"/>
            </a:endParaRPr>
          </a:p>
          <a:p>
            <a:endParaRPr lang="en-GB" dirty="0" smtClean="0">
              <a:latin typeface="Twinkl Precursive" panose="02000000000000000000" pitchFamily="2" charset="0"/>
            </a:endParaRPr>
          </a:p>
          <a:p>
            <a:endParaRPr lang="en-GB" dirty="0">
              <a:latin typeface="Twinkl Precursive" panose="02000000000000000000" pitchFamily="2" charset="0"/>
            </a:endParaRPr>
          </a:p>
          <a:p>
            <a:endParaRPr lang="en-GB" dirty="0" smtClean="0">
              <a:latin typeface="Twinkl Precursive" panose="02000000000000000000" pitchFamily="2" charset="0"/>
            </a:endParaRPr>
          </a:p>
          <a:p>
            <a:endParaRPr lang="en-GB" dirty="0">
              <a:latin typeface="Twinkl Precursive" panose="02000000000000000000" pitchFamily="2" charset="0"/>
            </a:endParaRPr>
          </a:p>
          <a:p>
            <a:endParaRPr lang="en-GB" dirty="0" smtClean="0">
              <a:latin typeface="Twinkl Precursive" panose="02000000000000000000" pitchFamily="2" charset="0"/>
            </a:endParaRPr>
          </a:p>
          <a:p>
            <a:r>
              <a:rPr lang="en-GB" dirty="0" smtClean="0">
                <a:latin typeface="Twinkl Precursive" panose="02000000000000000000" pitchFamily="2" charset="0"/>
              </a:rPr>
              <a:t>Some Year 2 children will take part in </a:t>
            </a:r>
            <a:r>
              <a:rPr lang="en-GB" dirty="0" err="1" smtClean="0">
                <a:latin typeface="Twinkl Precursive" panose="02000000000000000000" pitchFamily="2" charset="0"/>
              </a:rPr>
              <a:t>RWInc</a:t>
            </a:r>
            <a:r>
              <a:rPr lang="en-GB" dirty="0" smtClean="0">
                <a:latin typeface="Twinkl Precursive" panose="02000000000000000000" pitchFamily="2" charset="0"/>
              </a:rPr>
              <a:t>. Sessions each day. 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Some Year 2 and Year 3/4 children will take part in ‘keep up’ sessions three times a week.  </a:t>
            </a:r>
          </a:p>
        </p:txBody>
      </p:sp>
      <p:pic>
        <p:nvPicPr>
          <p:cNvPr id="6146" name="Picture 2" descr="Image result for read write 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96" y="843946"/>
            <a:ext cx="4703808" cy="313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Twinkl Precursive" panose="02000000000000000000" pitchFamily="2" charset="0"/>
              </a:rPr>
              <a:t/>
            </a:r>
            <a:br>
              <a:rPr lang="en-GB" dirty="0" smtClean="0">
                <a:latin typeface="Twinkl Precursive" panose="02000000000000000000" pitchFamily="2" charset="0"/>
              </a:rPr>
            </a:br>
            <a:r>
              <a:rPr lang="en-GB" dirty="0" smtClean="0">
                <a:latin typeface="Twinkl Precursive" panose="02000000000000000000" pitchFamily="2" charset="0"/>
              </a:rPr>
              <a:t>What will my child come home with?</a:t>
            </a:r>
            <a:br>
              <a:rPr lang="en-GB" dirty="0" smtClean="0">
                <a:latin typeface="Twinkl Precursive" panose="02000000000000000000" pitchFamily="2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winkl Precursive" panose="02000000000000000000" pitchFamily="2" charset="0"/>
              </a:rPr>
              <a:t>A sound book or a ‘book bag’ book.  </a:t>
            </a:r>
            <a:endParaRPr lang="en-GB" dirty="0">
              <a:latin typeface="Twinkl Precursive" panose="02000000000000000000" pitchFamily="2" charset="0"/>
            </a:endParaRPr>
          </a:p>
          <a:p>
            <a:r>
              <a:rPr lang="en-GB" dirty="0" smtClean="0">
                <a:latin typeface="Twinkl Precursive" panose="02000000000000000000" pitchFamily="2" charset="0"/>
              </a:rPr>
              <a:t>The same ‘book bag’ book for 3 nights. 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A ‘sharing’ book.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202" y="3693688"/>
            <a:ext cx="3348372" cy="23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1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Twinkl Precursive" panose="02000000000000000000" pitchFamily="2" charset="0"/>
              </a:rPr>
              <a:t/>
            </a:r>
            <a:br>
              <a:rPr lang="en-GB" dirty="0" smtClean="0">
                <a:latin typeface="Twinkl Precursive" panose="02000000000000000000" pitchFamily="2" charset="0"/>
              </a:rPr>
            </a:br>
            <a:r>
              <a:rPr lang="en-GB" dirty="0" smtClean="0">
                <a:latin typeface="Twinkl Precursive" panose="02000000000000000000" pitchFamily="2" charset="0"/>
              </a:rPr>
              <a:t>How can I help my child?</a:t>
            </a:r>
            <a:br>
              <a:rPr lang="en-GB" dirty="0" smtClean="0">
                <a:latin typeface="Twinkl Precursive" panose="02000000000000000000" pitchFamily="2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Twinkl Precursive" panose="02000000000000000000" pitchFamily="2" charset="0"/>
              </a:rPr>
              <a:t>Read the </a:t>
            </a:r>
            <a:r>
              <a:rPr lang="en-GB" dirty="0" err="1" smtClean="0">
                <a:latin typeface="Twinkl Precursive" panose="02000000000000000000" pitchFamily="2" charset="0"/>
              </a:rPr>
              <a:t>RWInc</a:t>
            </a:r>
            <a:r>
              <a:rPr lang="en-GB" dirty="0" smtClean="0">
                <a:latin typeface="Twinkl Precursive" panose="02000000000000000000" pitchFamily="2" charset="0"/>
              </a:rPr>
              <a:t>. book 3 times.  These books match your child’s phonic ability and are designed to improve fluency. 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Your child should read their ‘book bag’ book to you.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Encourage your child to point to each word as they read and point out capital letters, full stops, spaces and the difference between letters and words.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Praise, praise, praise!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Can you sound out the word with Fred fingers?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Use pure sounds: </a:t>
            </a:r>
            <a:r>
              <a:rPr lang="en-GB" dirty="0">
                <a:latin typeface="Twinkl Precursive" panose="02000000000000000000" pitchFamily="2" charset="0"/>
              </a:rPr>
              <a:t>www.ruthmiskin.com/en/resources/sound-pronunciation-guide/</a:t>
            </a:r>
            <a:endParaRPr lang="en-GB" dirty="0" smtClean="0">
              <a:latin typeface="Twinkl Precursive" panose="02000000000000000000" pitchFamily="2" charset="0"/>
            </a:endParaRPr>
          </a:p>
          <a:p>
            <a:r>
              <a:rPr lang="en-GB" dirty="0" smtClean="0">
                <a:latin typeface="Twinkl Precursive" panose="02000000000000000000" pitchFamily="2" charset="0"/>
              </a:rPr>
              <a:t>What does the word start with?  </a:t>
            </a:r>
          </a:p>
          <a:p>
            <a:endParaRPr lang="en-GB" dirty="0" smtClean="0">
              <a:latin typeface="Twinkl Precursiv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37" y="754470"/>
            <a:ext cx="10515600" cy="5894523"/>
          </a:xfrm>
        </p:spPr>
        <p:txBody>
          <a:bodyPr/>
          <a:lstStyle/>
          <a:p>
            <a:r>
              <a:rPr lang="en-GB" dirty="0" smtClean="0">
                <a:latin typeface="Twinkl Precursive" panose="02000000000000000000" pitchFamily="2" charset="0"/>
              </a:rPr>
              <a:t>If your child is stuck, wait 10 – 15 seconds before asking if they can blend the sounds using Fred talk. 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If they’re really stuck, encourage them to read to the end of the sentence and come back to the word. 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You should read ‘sharing’ books </a:t>
            </a:r>
            <a:r>
              <a:rPr lang="en-GB" b="1" u="sng" dirty="0" smtClean="0">
                <a:latin typeface="Twinkl Precursive" panose="02000000000000000000" pitchFamily="2" charset="0"/>
              </a:rPr>
              <a:t>to</a:t>
            </a:r>
            <a:r>
              <a:rPr lang="en-GB" dirty="0" smtClean="0">
                <a:latin typeface="Twinkl Precursive" panose="02000000000000000000" pitchFamily="2" charset="0"/>
              </a:rPr>
              <a:t> your child, so they can hear fluent reading with expression.  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Discuss all new vocabulary. 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Pause to discuss the story and discuss the story again at the end, with both ‘book bag’ and ‘sharing’ books.  </a:t>
            </a:r>
          </a:p>
        </p:txBody>
      </p:sp>
    </p:spTree>
    <p:extLst>
      <p:ext uri="{BB962C8B-B14F-4D97-AF65-F5344CB8AC3E}">
        <p14:creationId xmlns:p14="http://schemas.microsoft.com/office/powerpoint/2010/main" val="250796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Precursive" panose="02000000000000000000" pitchFamily="2" charset="0"/>
              </a:rPr>
              <a:t>The importance of phonics: </a:t>
            </a:r>
            <a:endParaRPr lang="en-GB" dirty="0">
              <a:latin typeface="Twinkl Precursiv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winkl Precursive" panose="02000000000000000000" pitchFamily="2" charset="0"/>
              </a:rPr>
              <a:t>The Government believes that phonics is very important. 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Phonics is the breaking down of words into sounds.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This helps with reading and writing because it helps children to spell. 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Children are assessed in reading and writing early learning goals in Reception, take the phonics test in Year 1 and are assessed in reading and writing during SATs exams in Year 2 and Year 6. 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Reading and writing are interlinked and they enable children to access all subjects.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00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r>
              <a:rPr lang="en-GB" dirty="0" smtClean="0">
                <a:latin typeface="Twinkl Precursive" panose="02000000000000000000" pitchFamily="2" charset="0"/>
              </a:rPr>
              <a:t>What is </a:t>
            </a:r>
            <a:r>
              <a:rPr lang="en-GB" dirty="0" err="1" smtClean="0">
                <a:latin typeface="Twinkl Precursive" panose="02000000000000000000" pitchFamily="2" charset="0"/>
              </a:rPr>
              <a:t>ReadWriteInc</a:t>
            </a:r>
            <a:r>
              <a:rPr lang="en-GB" dirty="0" smtClean="0">
                <a:latin typeface="Twinkl Precursive" panose="02000000000000000000" pitchFamily="2" charset="0"/>
              </a:rPr>
              <a:t>.?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How will it help my child to read?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How will it help them to write? 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What will happen in school?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What will my child come home with?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How can I help my child?</a:t>
            </a:r>
            <a:endParaRPr lang="en-GB" dirty="0">
              <a:latin typeface="Twinkl Precursive" panose="02000000000000000000" pitchFamily="2" charset="0"/>
            </a:endParaRPr>
          </a:p>
        </p:txBody>
      </p:sp>
      <p:pic>
        <p:nvPicPr>
          <p:cNvPr id="2050" name="Picture 2" descr="Image result for readwrite 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93" y="4405914"/>
            <a:ext cx="7394756" cy="157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3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Precursive" panose="02000000000000000000" pitchFamily="2" charset="0"/>
              </a:rPr>
              <a:t>What is </a:t>
            </a:r>
            <a:r>
              <a:rPr lang="en-GB" dirty="0" err="1" smtClean="0">
                <a:latin typeface="Twinkl Precursive" panose="02000000000000000000" pitchFamily="2" charset="0"/>
              </a:rPr>
              <a:t>ReadWriteInc</a:t>
            </a:r>
            <a:r>
              <a:rPr lang="en-GB" dirty="0" smtClean="0">
                <a:latin typeface="Twinkl Precursive" panose="02000000000000000000" pitchFamily="2" charset="0"/>
              </a:rPr>
              <a:t>.? </a:t>
            </a:r>
            <a:endParaRPr lang="en-GB" dirty="0">
              <a:latin typeface="Twinkl Precursiv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winkl Precursive" panose="02000000000000000000" pitchFamily="2" charset="0"/>
              </a:rPr>
              <a:t>A phonics programme.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Uses pictures and rhymes/sayings.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Regularly assesses children.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Move in groups.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Exactly matched sounds to books.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Repetition.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Sound/saying    	  write it 	           book containing sound	        writing activities.   </a:t>
            </a:r>
          </a:p>
          <a:p>
            <a:endParaRPr lang="en-GB" dirty="0" smtClean="0"/>
          </a:p>
          <a:p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35087" y="4728753"/>
            <a:ext cx="5617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4846" y="4728753"/>
            <a:ext cx="5617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0013" y="5090156"/>
            <a:ext cx="5617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8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Twinkl Precursive" panose="02000000000000000000" pitchFamily="2" charset="0"/>
              </a:rPr>
              <a:t/>
            </a:r>
            <a:br>
              <a:rPr lang="en-GB" dirty="0" smtClean="0">
                <a:latin typeface="Twinkl Precursive" panose="02000000000000000000" pitchFamily="2" charset="0"/>
              </a:rPr>
            </a:br>
            <a:r>
              <a:rPr lang="en-GB" dirty="0" smtClean="0">
                <a:latin typeface="Twinkl Precursive" panose="02000000000000000000" pitchFamily="2" charset="0"/>
              </a:rPr>
              <a:t>How will it help my child to read?</a:t>
            </a:r>
            <a:br>
              <a:rPr lang="en-GB" dirty="0" smtClean="0">
                <a:latin typeface="Twinkl Precursive" panose="02000000000000000000" pitchFamily="2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latin typeface="Twinkl Precursive" panose="02000000000000000000" pitchFamily="2" charset="0"/>
              </a:rPr>
              <a:t>Regular assessment.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Pictures and rhymes.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High frequency words and tricky words.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Repetition.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Well matched books.  </a:t>
            </a:r>
          </a:p>
          <a:p>
            <a:pPr marL="0" indent="0">
              <a:buNone/>
            </a:pPr>
            <a:endParaRPr lang="en-GB" dirty="0">
              <a:latin typeface="Twinkl Precursive" panose="02000000000000000000" pitchFamily="2" charset="0"/>
            </a:endParaRPr>
          </a:p>
        </p:txBody>
      </p:sp>
      <p:sp>
        <p:nvSpPr>
          <p:cNvPr id="6" name="AutoShape 2" descr="Image result for read write inc.rhy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Image result for read write inc.rhy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67" y="4100975"/>
            <a:ext cx="3588444" cy="25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Precursive" panose="02000000000000000000" pitchFamily="2" charset="0"/>
              </a:rPr>
              <a:t>We will also….</a:t>
            </a:r>
            <a:endParaRPr lang="en-GB" dirty="0">
              <a:latin typeface="Twinkl Precursiv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winkl Precursive" panose="02000000000000000000" pitchFamily="2" charset="0"/>
              </a:rPr>
              <a:t>Read a wide variety of books to them. 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Give the children ‘sharing’ books to take home.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Give children access to the school library.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Arrange for the Library Van to visit.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Organise literary events, such as World Book Day.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Encourage the children to visit their local library. </a:t>
            </a:r>
            <a:endParaRPr lang="en-GB" dirty="0">
              <a:latin typeface="Twinkl Precursive" panose="02000000000000000000" pitchFamily="2" charset="0"/>
            </a:endParaRPr>
          </a:p>
        </p:txBody>
      </p:sp>
      <p:sp>
        <p:nvSpPr>
          <p:cNvPr id="4" name="AutoShape 2" descr="Image result for education library service V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education library service V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education library service V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5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Twinkl Precursive" panose="02000000000000000000" pitchFamily="2" charset="0"/>
              </a:rPr>
              <a:t/>
            </a:r>
            <a:br>
              <a:rPr lang="en-GB" dirty="0" smtClean="0">
                <a:latin typeface="Twinkl Precursive" panose="02000000000000000000" pitchFamily="2" charset="0"/>
              </a:rPr>
            </a:br>
            <a:r>
              <a:rPr lang="en-GB" dirty="0" smtClean="0">
                <a:latin typeface="Twinkl Precursive" panose="02000000000000000000" pitchFamily="2" charset="0"/>
              </a:rPr>
              <a:t>How will it help them to write?  </a:t>
            </a:r>
            <a:br>
              <a:rPr lang="en-GB" dirty="0" smtClean="0">
                <a:latin typeface="Twinkl Precursive" panose="02000000000000000000" pitchFamily="2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latin typeface="Twinkl Precursive" panose="02000000000000000000" pitchFamily="2" charset="0"/>
              </a:rPr>
              <a:t>Fred talk and Fred fingers.  </a:t>
            </a:r>
          </a:p>
          <a:p>
            <a:endParaRPr lang="en-GB" dirty="0">
              <a:latin typeface="Twinkl Precursive" panose="02000000000000000000" pitchFamily="2" charset="0"/>
            </a:endParaRPr>
          </a:p>
          <a:p>
            <a:endParaRPr lang="en-GB" dirty="0" smtClean="0">
              <a:latin typeface="Twinkl Precursive" panose="02000000000000000000" pitchFamily="2" charset="0"/>
            </a:endParaRPr>
          </a:p>
          <a:p>
            <a:endParaRPr lang="en-GB" dirty="0" smtClean="0">
              <a:latin typeface="Twinkl Precursive" panose="02000000000000000000" pitchFamily="2" charset="0"/>
            </a:endParaRPr>
          </a:p>
          <a:p>
            <a:r>
              <a:rPr lang="en-GB" dirty="0" smtClean="0">
                <a:latin typeface="Twinkl Precursive" panose="02000000000000000000" pitchFamily="2" charset="0"/>
              </a:rPr>
              <a:t>Practising basic skills using familiar words. 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High frequency words and tricky words. </a:t>
            </a:r>
            <a:endParaRPr lang="en-GB" dirty="0">
              <a:latin typeface="Twinkl Precursive" panose="02000000000000000000" pitchFamily="2" charset="0"/>
            </a:endParaRPr>
          </a:p>
        </p:txBody>
      </p:sp>
      <p:sp>
        <p:nvSpPr>
          <p:cNvPr id="4" name="AutoShape 2" descr="Image result for read write inc f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Image result for read write inc f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23" y="2160589"/>
            <a:ext cx="15811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40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 Precursive" panose="02000000000000000000" pitchFamily="2" charset="0"/>
              </a:rPr>
              <a:t>We will also….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winkl Precursive" panose="02000000000000000000" pitchFamily="2" charset="0"/>
              </a:rPr>
              <a:t>Introduce the children to high quality texts through Pathways.  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Encourage them to write at length.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Introduce a wide range of vocabulary.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Organise events that encourage imagination and writing, like National Poetry Day. 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Run competitions in the library.  </a:t>
            </a:r>
            <a:endParaRPr lang="en-GB" dirty="0">
              <a:latin typeface="Twinkl Precursiv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1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Twinkl Precursive" panose="02000000000000000000" pitchFamily="2" charset="0"/>
              </a:rPr>
              <a:t/>
            </a:r>
            <a:br>
              <a:rPr lang="en-GB" dirty="0" smtClean="0">
                <a:latin typeface="Twinkl Precursive" panose="02000000000000000000" pitchFamily="2" charset="0"/>
              </a:rPr>
            </a:br>
            <a:r>
              <a:rPr lang="en-GB" dirty="0" smtClean="0">
                <a:latin typeface="Twinkl Precursive" panose="02000000000000000000" pitchFamily="2" charset="0"/>
              </a:rPr>
              <a:t>What will happen in school?</a:t>
            </a:r>
            <a:br>
              <a:rPr lang="en-GB" dirty="0" smtClean="0">
                <a:latin typeface="Twinkl Precursive" panose="02000000000000000000" pitchFamily="2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winkl Precursive" panose="02000000000000000000" pitchFamily="2" charset="0"/>
              </a:rPr>
              <a:t>In Reception the children will take part in </a:t>
            </a:r>
            <a:r>
              <a:rPr lang="en-GB" dirty="0" err="1" smtClean="0">
                <a:latin typeface="Twinkl Precursive" panose="02000000000000000000" pitchFamily="2" charset="0"/>
              </a:rPr>
              <a:t>RWInc</a:t>
            </a:r>
            <a:r>
              <a:rPr lang="en-GB" dirty="0" smtClean="0">
                <a:latin typeface="Twinkl Precursive" panose="02000000000000000000" pitchFamily="2" charset="0"/>
              </a:rPr>
              <a:t>. </a:t>
            </a:r>
            <a:r>
              <a:rPr lang="en-GB" dirty="0">
                <a:latin typeface="Twinkl Precursive" panose="02000000000000000000" pitchFamily="2" charset="0"/>
              </a:rPr>
              <a:t>s</a:t>
            </a:r>
            <a:r>
              <a:rPr lang="en-GB" dirty="0" smtClean="0">
                <a:latin typeface="Twinkl Precursive" panose="02000000000000000000" pitchFamily="2" charset="0"/>
              </a:rPr>
              <a:t>essions each day.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latin typeface="Twinkl Precursive" panose="02000000000000000000" pitchFamily="2" charset="0"/>
              </a:rPr>
              <a:t>New sounds.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latin typeface="Twinkl Precursive" panose="02000000000000000000" pitchFamily="2" charset="0"/>
              </a:rPr>
              <a:t>Tricky words and high frequency words.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latin typeface="Twinkl Precursive" panose="02000000000000000000" pitchFamily="2" charset="0"/>
              </a:rPr>
              <a:t>Progressing to written activities relating to matched book. </a:t>
            </a:r>
          </a:p>
          <a:p>
            <a:r>
              <a:rPr lang="en-GB" dirty="0" smtClean="0">
                <a:latin typeface="Twinkl Precursive" panose="02000000000000000000" pitchFamily="2" charset="0"/>
              </a:rPr>
              <a:t>In Year 1 the children will take part in </a:t>
            </a:r>
            <a:r>
              <a:rPr lang="en-GB" dirty="0" err="1" smtClean="0">
                <a:latin typeface="Twinkl Precursive" panose="02000000000000000000" pitchFamily="2" charset="0"/>
              </a:rPr>
              <a:t>RWInc</a:t>
            </a:r>
            <a:r>
              <a:rPr lang="en-GB" dirty="0" smtClean="0">
                <a:latin typeface="Twinkl Precursive" panose="02000000000000000000" pitchFamily="2" charset="0"/>
              </a:rPr>
              <a:t>. sessions 3 times a week and Pathways writing 2 days a week.  </a:t>
            </a:r>
          </a:p>
          <a:p>
            <a:endParaRPr lang="en-GB" dirty="0">
              <a:latin typeface="Twinkl Precursiv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98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174</TotalTime>
  <Words>621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Trebuchet MS</vt:lpstr>
      <vt:lpstr>Twinkl Precursive</vt:lpstr>
      <vt:lpstr>Wingdings</vt:lpstr>
      <vt:lpstr>Wingdings 3</vt:lpstr>
      <vt:lpstr>Facet</vt:lpstr>
      <vt:lpstr>PowerPoint Presentation</vt:lpstr>
      <vt:lpstr>The importance of phonics: </vt:lpstr>
      <vt:lpstr>PowerPoint Presentation</vt:lpstr>
      <vt:lpstr>What is ReadWriteInc.? </vt:lpstr>
      <vt:lpstr> How will it help my child to read? </vt:lpstr>
      <vt:lpstr>We will also….</vt:lpstr>
      <vt:lpstr> How will it help them to write?   </vt:lpstr>
      <vt:lpstr>We will also….</vt:lpstr>
      <vt:lpstr> What will happen in school? </vt:lpstr>
      <vt:lpstr>PowerPoint Presentation</vt:lpstr>
      <vt:lpstr> What will my child come home with? </vt:lpstr>
      <vt:lpstr> How can I help my child? </vt:lpstr>
      <vt:lpstr>PowerPoint Presentation</vt:lpstr>
    </vt:vector>
  </TitlesOfParts>
  <Company>Leftwich Pirmary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Jayne Heath</dc:creator>
  <cp:lastModifiedBy>Jayne Heath</cp:lastModifiedBy>
  <cp:revision>11</cp:revision>
  <dcterms:created xsi:type="dcterms:W3CDTF">2019-11-03T18:43:51Z</dcterms:created>
  <dcterms:modified xsi:type="dcterms:W3CDTF">2019-11-03T21:43:14Z</dcterms:modified>
</cp:coreProperties>
</file>